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wmf" ContentType="image/x-wmf"/>
  <Default Extension="emf" ContentType="image/x-emf"/>
  <Default Extension="rels" ContentType="application/vnd.openxmlformats-package.relationships+xml"/>
  <Default Extension="xml" ContentType="application/xml"/>
  <Default Extension="pptx" ContentType="application/vnd.openxmlformats-officedocument.presentationml.presentation"/>
  <Default Extension="vml" ContentType="application/vnd.openxmlformats-officedocument.vmlDrawing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4"/>
  </p:notesMasterIdLst>
  <p:handoutMasterIdLst>
    <p:handoutMasterId r:id="rId25"/>
  </p:handoutMasterIdLst>
  <p:sldIdLst>
    <p:sldId id="334" r:id="rId2"/>
    <p:sldId id="331" r:id="rId3"/>
    <p:sldId id="348" r:id="rId4"/>
    <p:sldId id="335" r:id="rId5"/>
    <p:sldId id="365" r:id="rId6"/>
    <p:sldId id="336" r:id="rId7"/>
    <p:sldId id="355" r:id="rId8"/>
    <p:sldId id="357" r:id="rId9"/>
    <p:sldId id="353" r:id="rId10"/>
    <p:sldId id="347" r:id="rId11"/>
    <p:sldId id="354" r:id="rId12"/>
    <p:sldId id="358" r:id="rId13"/>
    <p:sldId id="361" r:id="rId14"/>
    <p:sldId id="362" r:id="rId15"/>
    <p:sldId id="363" r:id="rId16"/>
    <p:sldId id="364" r:id="rId17"/>
    <p:sldId id="337" r:id="rId18"/>
    <p:sldId id="333" r:id="rId19"/>
    <p:sldId id="342" r:id="rId20"/>
    <p:sldId id="359" r:id="rId21"/>
    <p:sldId id="346" r:id="rId22"/>
    <p:sldId id="343" r:id="rId23"/>
  </p:sldIdLst>
  <p:sldSz cx="9144000" cy="6858000" type="screen4x3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A1CF0"/>
    <a:srgbClr val="85312F"/>
    <a:srgbClr val="441918"/>
    <a:srgbClr val="3413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24" autoAdjust="0"/>
    <p:restoredTop sz="94262" autoAdjust="0"/>
  </p:normalViewPr>
  <p:slideViewPr>
    <p:cSldViewPr>
      <p:cViewPr varScale="1">
        <p:scale>
          <a:sx n="107" d="100"/>
          <a:sy n="107" d="100"/>
        </p:scale>
        <p:origin x="-2052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9202" cy="512304"/>
          </a:xfrm>
          <a:prstGeom prst="rect">
            <a:avLst/>
          </a:prstGeom>
        </p:spPr>
        <p:txBody>
          <a:bodyPr vert="horz" lIns="94796" tIns="47398" rIns="94796" bIns="47398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203" y="0"/>
            <a:ext cx="3079202" cy="512304"/>
          </a:xfrm>
          <a:prstGeom prst="rect">
            <a:avLst/>
          </a:prstGeom>
        </p:spPr>
        <p:txBody>
          <a:bodyPr vert="horz" lIns="94796" tIns="47398" rIns="94796" bIns="47398" rtlCol="0"/>
          <a:lstStyle>
            <a:lvl1pPr algn="r">
              <a:defRPr sz="1200"/>
            </a:lvl1pPr>
          </a:lstStyle>
          <a:p>
            <a:fld id="{3FC2EBE1-2D70-4089-BFB6-0162DA1C2B1E}" type="datetimeFigureOut">
              <a:rPr lang="zh-CN" altLang="en-US" smtClean="0"/>
              <a:pPr/>
              <a:t>2018/2/3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673"/>
            <a:ext cx="3079202" cy="512303"/>
          </a:xfrm>
          <a:prstGeom prst="rect">
            <a:avLst/>
          </a:prstGeom>
        </p:spPr>
        <p:txBody>
          <a:bodyPr vert="horz" lIns="94796" tIns="47398" rIns="94796" bIns="47398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203" y="9720673"/>
            <a:ext cx="3079202" cy="512303"/>
          </a:xfrm>
          <a:prstGeom prst="rect">
            <a:avLst/>
          </a:prstGeom>
        </p:spPr>
        <p:txBody>
          <a:bodyPr vert="horz" lIns="94796" tIns="47398" rIns="94796" bIns="47398" rtlCol="0" anchor="b"/>
          <a:lstStyle>
            <a:lvl1pPr algn="r">
              <a:defRPr sz="1200"/>
            </a:lvl1pPr>
          </a:lstStyle>
          <a:p>
            <a:fld id="{45CE9CBF-0B78-48DC-AC06-CE6B00E4923F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340894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2.wmf>
</file>

<file path=ppt/media/image13.jpg>
</file>

<file path=ppt/media/image2.jpeg>
</file>

<file path=ppt/media/image3.jpeg>
</file>

<file path=ppt/media/image4.jpeg>
</file>

<file path=ppt/media/image5.wmf>
</file>

<file path=ppt/media/image6.jpeg>
</file>

<file path=ppt/media/image7.jpeg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78427" cy="511731"/>
          </a:xfrm>
          <a:prstGeom prst="rect">
            <a:avLst/>
          </a:prstGeom>
        </p:spPr>
        <p:txBody>
          <a:bodyPr vert="horz" lIns="94796" tIns="47398" rIns="94796" bIns="47398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993" y="0"/>
            <a:ext cx="3078427" cy="511731"/>
          </a:xfrm>
          <a:prstGeom prst="rect">
            <a:avLst/>
          </a:prstGeom>
        </p:spPr>
        <p:txBody>
          <a:bodyPr vert="horz" lIns="94796" tIns="47398" rIns="94796" bIns="47398" rtlCol="0"/>
          <a:lstStyle>
            <a:lvl1pPr algn="r">
              <a:defRPr sz="1200"/>
            </a:lvl1pPr>
          </a:lstStyle>
          <a:p>
            <a:fld id="{C85464E2-75BB-4005-B759-130A14F71B02}" type="datetimeFigureOut">
              <a:rPr lang="zh-CN" altLang="en-US" smtClean="0"/>
              <a:pPr/>
              <a:t>2018/2/3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993775" y="768350"/>
            <a:ext cx="5116513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796" tIns="47398" rIns="94796" bIns="47398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407" y="4861442"/>
            <a:ext cx="5683250" cy="4605576"/>
          </a:xfrm>
          <a:prstGeom prst="rect">
            <a:avLst/>
          </a:prstGeom>
        </p:spPr>
        <p:txBody>
          <a:bodyPr vert="horz" lIns="94796" tIns="47398" rIns="94796" bIns="47398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1" y="9721106"/>
            <a:ext cx="3078427" cy="511731"/>
          </a:xfrm>
          <a:prstGeom prst="rect">
            <a:avLst/>
          </a:prstGeom>
        </p:spPr>
        <p:txBody>
          <a:bodyPr vert="horz" lIns="94796" tIns="47398" rIns="94796" bIns="47398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993" y="9721106"/>
            <a:ext cx="3078427" cy="511731"/>
          </a:xfrm>
          <a:prstGeom prst="rect">
            <a:avLst/>
          </a:prstGeom>
        </p:spPr>
        <p:txBody>
          <a:bodyPr vert="horz" lIns="94796" tIns="47398" rIns="94796" bIns="47398" rtlCol="0" anchor="b"/>
          <a:lstStyle>
            <a:lvl1pPr algn="r">
              <a:defRPr sz="1200"/>
            </a:lvl1pPr>
          </a:lstStyle>
          <a:p>
            <a:fld id="{D6857F11-5A36-46B2-9BF5-C3A8B4CFD78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51933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dpi="0" rotWithShape="1">
          <a:blip r:embed="rId2">
            <a:lum/>
          </a:blip>
          <a:srcRect/>
          <a:stretch>
            <a:fillRect l="-1000" r="-2000" b="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 smtClean="0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CAD73-1480-4762-BBE7-29E381459ECC}" type="datetimeFigureOut">
              <a:rPr lang="zh-CN" altLang="en-US" smtClean="0"/>
              <a:pPr/>
              <a:t>2018/2/3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6B738-1689-4A9D-9CD5-C4B3093151E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92943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blipFill dpi="0" rotWithShape="1">
          <a:blip r:embed="rId2">
            <a:lum/>
          </a:blip>
          <a:srcRect/>
          <a:stretch>
            <a:fillRect t="-2000" r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CAD73-1480-4762-BBE7-29E381459ECC}" type="datetimeFigureOut">
              <a:rPr lang="zh-CN" altLang="en-US" smtClean="0"/>
              <a:pPr/>
              <a:t>2018/2/3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6B738-1689-4A9D-9CD5-C4B3093151E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6033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 l="-2000" t="-1000" r="-2000" b="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8CAD73-1480-4762-BBE7-29E381459ECC}" type="datetimeFigureOut">
              <a:rPr lang="zh-CN" altLang="en-US" smtClean="0"/>
              <a:pPr/>
              <a:t>2018/2/3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86B738-1689-4A9D-9CD5-C4B3093151E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22427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12.wmf"/><Relationship Id="rId4" Type="http://schemas.openxmlformats.org/officeDocument/2006/relationships/package" Target="../embeddings/Microsoft_PowerPoint_Presentation4.pptx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5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package" Target="../embeddings/Microsoft_Excel_Worksheet1.xlsx"/><Relationship Id="rId5" Type="http://schemas.openxmlformats.org/officeDocument/2006/relationships/oleObject" Target="../embeddings/oleObject1.bin"/><Relationship Id="rId4" Type="http://schemas.openxmlformats.org/officeDocument/2006/relationships/image" Target="../media/image7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8.wmf"/><Relationship Id="rId4" Type="http://schemas.openxmlformats.org/officeDocument/2006/relationships/package" Target="../embeddings/Microsoft_Excel_Worksheet2.xlsx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9.wmf"/><Relationship Id="rId4" Type="http://schemas.openxmlformats.org/officeDocument/2006/relationships/package" Target="../embeddings/Microsoft_Excel_Worksheet3.xlsx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"/>
          <p:cNvSpPr txBox="1">
            <a:spLocks noGrp="1"/>
          </p:cNvSpPr>
          <p:nvPr>
            <p:ph type="ctrTitle"/>
          </p:nvPr>
        </p:nvSpPr>
        <p:spPr>
          <a:xfrm>
            <a:off x="755576" y="2759224"/>
            <a:ext cx="7772400" cy="656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400"/>
              </a:lnSpc>
            </a:pPr>
            <a:r>
              <a:rPr lang="zh-CN" altLang="en-US" sz="3400" b="1" dirty="0" smtClean="0">
                <a:solidFill>
                  <a:schemeClr val="bg1"/>
                </a:solidFill>
              </a:rPr>
              <a:t>初级自动驾驶专案</a:t>
            </a:r>
            <a:endParaRPr lang="zh-CN" altLang="en-US" sz="3400" b="1" dirty="0">
              <a:solidFill>
                <a:schemeClr val="bg1"/>
              </a:solidFill>
            </a:endParaRPr>
          </a:p>
        </p:txBody>
      </p:sp>
      <p:sp>
        <p:nvSpPr>
          <p:cNvPr id="2" name="圆角矩形 1"/>
          <p:cNvSpPr/>
          <p:nvPr/>
        </p:nvSpPr>
        <p:spPr>
          <a:xfrm>
            <a:off x="107504" y="5877272"/>
            <a:ext cx="1944216" cy="864096"/>
          </a:xfrm>
          <a:prstGeom prst="roundRect">
            <a:avLst/>
          </a:prstGeom>
          <a:solidFill>
            <a:srgbClr val="85312F"/>
          </a:solidFill>
          <a:ln>
            <a:solidFill>
              <a:srgbClr val="8531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 smtClean="0">
                <a:ln w="18000">
                  <a:solidFill>
                    <a:schemeClr val="bg1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汽车智能化</a:t>
            </a:r>
            <a:endParaRPr lang="zh-CN" altLang="en-US" sz="2400" b="1" dirty="0">
              <a:ln w="18000">
                <a:solidFill>
                  <a:schemeClr val="bg1"/>
                </a:solidFill>
                <a:prstDash val="solid"/>
                <a:miter lim="800000"/>
              </a:ln>
              <a:solidFill>
                <a:schemeClr val="bg1"/>
              </a:solidFill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5" name="文本框 1"/>
          <p:cNvSpPr txBox="1"/>
          <p:nvPr/>
        </p:nvSpPr>
        <p:spPr>
          <a:xfrm>
            <a:off x="3635896" y="3541186"/>
            <a:ext cx="403244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charset="0"/>
              <a:buChar char=""/>
            </a:pP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en-US" altLang="zh-CN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charset="0"/>
              <a:buChar char=""/>
            </a:pP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endParaRPr lang="en-US" altLang="zh-CN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charset="0"/>
              <a:buChar char=""/>
            </a:pP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预算</a:t>
            </a:r>
            <a:endParaRPr lang="en-US" altLang="zh-CN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                    </a:t>
            </a:r>
          </a:p>
          <a:p>
            <a:r>
              <a:rPr lang="en-US" altLang="zh-CN" b="1" dirty="0" smtClean="0">
                <a:solidFill>
                  <a:schemeClr val="bg1">
                    <a:lumMod val="85000"/>
                  </a:schemeClr>
                </a:solidFill>
                <a:latin typeface="Arial Black" panose="020B0A04020102020204" pitchFamily="34" charset="0"/>
                <a:ea typeface="Microsoft JhengHei" panose="020B0604030504040204" pitchFamily="34" charset="-120"/>
              </a:rPr>
              <a:t>                             </a:t>
            </a:r>
            <a:r>
              <a:rPr lang="zh-CN" altLang="en-US" b="1" dirty="0" smtClean="0">
                <a:solidFill>
                  <a:schemeClr val="bg1">
                    <a:lumMod val="85000"/>
                  </a:schemeClr>
                </a:solidFill>
                <a:latin typeface="Arial Black" panose="020B0A04020102020204" pitchFamily="34" charset="0"/>
                <a:ea typeface="Microsoft JhengHei" panose="020B0604030504040204" pitchFamily="34" charset="-120"/>
              </a:rPr>
              <a:t>项目号：</a:t>
            </a:r>
            <a:r>
              <a:rPr lang="en-US" altLang="zh-CN" b="1" dirty="0" smtClean="0">
                <a:solidFill>
                  <a:schemeClr val="bg1">
                    <a:lumMod val="85000"/>
                  </a:schemeClr>
                </a:solidFill>
                <a:latin typeface="Arial Black" panose="020B0A04020102020204" pitchFamily="34" charset="0"/>
                <a:ea typeface="Microsoft JhengHei" panose="020B0604030504040204" pitchFamily="34" charset="-120"/>
              </a:rPr>
              <a:t>AD01 </a:t>
            </a:r>
            <a:endParaRPr lang="en-US" altLang="zh-CN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Picture 2" descr="D:\百度云同步盘\GRQ股如泉\2017氢动汽车\03姜泉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796136" y="5877272"/>
            <a:ext cx="864096" cy="864096"/>
          </a:xfrm>
          <a:prstGeom prst="rect">
            <a:avLst/>
          </a:prstGeom>
          <a:noFill/>
        </p:spPr>
      </p:pic>
      <p:sp>
        <p:nvSpPr>
          <p:cNvPr id="7" name="内容占位符 1"/>
          <p:cNvSpPr txBox="1">
            <a:spLocks/>
          </p:cNvSpPr>
          <p:nvPr/>
        </p:nvSpPr>
        <p:spPr>
          <a:xfrm>
            <a:off x="6804248" y="5925845"/>
            <a:ext cx="1584176" cy="81552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1200" dirty="0" smtClean="0"/>
              <a:t>姜  泉</a:t>
            </a:r>
            <a:endParaRPr lang="en-US" altLang="zh-CN" sz="1200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sz="1200" dirty="0" smtClean="0"/>
              <a:t>Spring Jiang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sz="1200" dirty="0" smtClean="0"/>
              <a:t>WeChat:ruquan887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sz="1200" dirty="0" smtClean="0"/>
              <a:t>M:13216680533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68303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五边形 4"/>
          <p:cNvSpPr/>
          <p:nvPr/>
        </p:nvSpPr>
        <p:spPr>
          <a:xfrm>
            <a:off x="107504" y="80672"/>
            <a:ext cx="1608290" cy="396000"/>
          </a:xfrm>
          <a:prstGeom prst="homePlate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燕尾形 5"/>
          <p:cNvSpPr/>
          <p:nvPr/>
        </p:nvSpPr>
        <p:spPr>
          <a:xfrm>
            <a:off x="3059832" y="80672"/>
            <a:ext cx="1608290" cy="396000"/>
          </a:xfrm>
          <a:prstGeom prst="chevron">
            <a:avLst/>
          </a:prstGeom>
          <a:solidFill>
            <a:schemeClr val="accent4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燕尾形 7"/>
          <p:cNvSpPr/>
          <p:nvPr/>
        </p:nvSpPr>
        <p:spPr>
          <a:xfrm>
            <a:off x="6012160" y="80672"/>
            <a:ext cx="1608290" cy="396000"/>
          </a:xfrm>
          <a:prstGeom prst="chevron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预算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V="1">
            <a:off x="0" y="530759"/>
            <a:ext cx="9144000" cy="93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内容占位符 1"/>
          <p:cNvSpPr txBox="1">
            <a:spLocks/>
          </p:cNvSpPr>
          <p:nvPr/>
        </p:nvSpPr>
        <p:spPr>
          <a:xfrm>
            <a:off x="25152" y="592089"/>
            <a:ext cx="3466728" cy="316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400" dirty="0"/>
              <a:t>三</a:t>
            </a:r>
            <a:r>
              <a:rPr lang="zh-CN" altLang="en-US" sz="1400" dirty="0" smtClean="0"/>
              <a:t>、各功能模块技术要求</a:t>
            </a:r>
            <a:r>
              <a:rPr lang="en-US" altLang="zh-CN" sz="1400" dirty="0" smtClean="0"/>
              <a:t>(4)——FCW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862012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五边形 4"/>
          <p:cNvSpPr/>
          <p:nvPr/>
        </p:nvSpPr>
        <p:spPr>
          <a:xfrm>
            <a:off x="107504" y="80672"/>
            <a:ext cx="1608290" cy="396000"/>
          </a:xfrm>
          <a:prstGeom prst="homePlate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燕尾形 5"/>
          <p:cNvSpPr/>
          <p:nvPr/>
        </p:nvSpPr>
        <p:spPr>
          <a:xfrm>
            <a:off x="3059832" y="80672"/>
            <a:ext cx="1608290" cy="396000"/>
          </a:xfrm>
          <a:prstGeom prst="chevron">
            <a:avLst/>
          </a:prstGeom>
          <a:solidFill>
            <a:schemeClr val="accent4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燕尾形 7"/>
          <p:cNvSpPr/>
          <p:nvPr/>
        </p:nvSpPr>
        <p:spPr>
          <a:xfrm>
            <a:off x="6012160" y="80672"/>
            <a:ext cx="1608290" cy="396000"/>
          </a:xfrm>
          <a:prstGeom prst="chevron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预算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V="1">
            <a:off x="0" y="530759"/>
            <a:ext cx="9144000" cy="93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内容占位符 1"/>
          <p:cNvSpPr txBox="1">
            <a:spLocks/>
          </p:cNvSpPr>
          <p:nvPr/>
        </p:nvSpPr>
        <p:spPr>
          <a:xfrm>
            <a:off x="25152" y="592089"/>
            <a:ext cx="3466728" cy="316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400" dirty="0"/>
              <a:t>三</a:t>
            </a:r>
            <a:r>
              <a:rPr lang="zh-CN" altLang="en-US" sz="1400" dirty="0" smtClean="0"/>
              <a:t>、各功能模块技术要求</a:t>
            </a:r>
            <a:r>
              <a:rPr lang="en-US" altLang="zh-CN" sz="1400" dirty="0" smtClean="0"/>
              <a:t>(5)——AEB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195292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五边形 4"/>
          <p:cNvSpPr/>
          <p:nvPr/>
        </p:nvSpPr>
        <p:spPr>
          <a:xfrm>
            <a:off x="107504" y="80672"/>
            <a:ext cx="1608290" cy="396000"/>
          </a:xfrm>
          <a:prstGeom prst="homePlate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燕尾形 5"/>
          <p:cNvSpPr/>
          <p:nvPr/>
        </p:nvSpPr>
        <p:spPr>
          <a:xfrm>
            <a:off x="3059832" y="80672"/>
            <a:ext cx="1608290" cy="396000"/>
          </a:xfrm>
          <a:prstGeom prst="chevron">
            <a:avLst/>
          </a:prstGeom>
          <a:solidFill>
            <a:schemeClr val="accent4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燕尾形 7"/>
          <p:cNvSpPr/>
          <p:nvPr/>
        </p:nvSpPr>
        <p:spPr>
          <a:xfrm>
            <a:off x="6012160" y="80672"/>
            <a:ext cx="1608290" cy="396000"/>
          </a:xfrm>
          <a:prstGeom prst="chevron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预算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V="1">
            <a:off x="0" y="530759"/>
            <a:ext cx="9144000" cy="93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内容占位符 1"/>
          <p:cNvSpPr txBox="1">
            <a:spLocks/>
          </p:cNvSpPr>
          <p:nvPr/>
        </p:nvSpPr>
        <p:spPr>
          <a:xfrm>
            <a:off x="25152" y="592089"/>
            <a:ext cx="3466728" cy="316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400" dirty="0"/>
              <a:t>三</a:t>
            </a:r>
            <a:r>
              <a:rPr lang="zh-CN" altLang="en-US" sz="1400" dirty="0" smtClean="0"/>
              <a:t>、各功能模块技术要求</a:t>
            </a:r>
            <a:r>
              <a:rPr lang="en-US" altLang="zh-CN" sz="1400" dirty="0" smtClean="0"/>
              <a:t>(6)——EPB</a:t>
            </a:r>
            <a:endParaRPr lang="zh-CN" altLang="en-US" sz="1400" dirty="0"/>
          </a:p>
        </p:txBody>
      </p:sp>
      <p:graphicFrame>
        <p:nvGraphicFramePr>
          <p:cNvPr id="7" name="内容占位符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61226824"/>
              </p:ext>
            </p:extLst>
          </p:nvPr>
        </p:nvGraphicFramePr>
        <p:xfrm>
          <a:off x="1199681" y="1628800"/>
          <a:ext cx="7116736" cy="3825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2721"/>
                <a:gridCol w="2283534"/>
                <a:gridCol w="2088232"/>
                <a:gridCol w="2232249"/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No.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 smtClean="0"/>
                        <a:t>EPB</a:t>
                      </a:r>
                      <a:r>
                        <a:rPr lang="zh-CN" altLang="en-US" sz="1400" dirty="0" smtClean="0"/>
                        <a:t>需求信号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 smtClean="0"/>
                        <a:t>CAN</a:t>
                      </a:r>
                      <a:r>
                        <a:rPr lang="zh-CN" altLang="en-US" sz="1400" dirty="0" smtClean="0"/>
                        <a:t>总线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dirty="0" smtClean="0"/>
                        <a:t>说明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制动踏板信号及有效性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50" dirty="0" smtClean="0"/>
                        <a:t>ok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dirty="0" smtClean="0"/>
                        <a:t>改装后提供</a:t>
                      </a:r>
                      <a:r>
                        <a:rPr lang="en-US" altLang="zh-CN" sz="1050" dirty="0" err="1" smtClean="0"/>
                        <a:t>boolean</a:t>
                      </a:r>
                      <a:r>
                        <a:rPr lang="zh-CN" altLang="en-US" sz="1050" dirty="0" smtClean="0"/>
                        <a:t>类型信号</a:t>
                      </a:r>
                    </a:p>
                  </a:txBody>
                  <a:tcPr/>
                </a:tc>
              </a:tr>
              <a:tr h="12611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2</a:t>
                      </a:r>
                      <a:endParaRPr lang="zh-CN" altLang="en-US" sz="105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油门踏板信号及有效性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50" dirty="0" smtClean="0"/>
                        <a:t>ok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05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3</a:t>
                      </a:r>
                      <a:endParaRPr lang="zh-CN" altLang="en-US" sz="105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50" dirty="0" smtClean="0"/>
                        <a:t>IGB+</a:t>
                      </a:r>
                      <a:r>
                        <a:rPr lang="zh-CN" altLang="en-US" sz="1050" dirty="0" smtClean="0"/>
                        <a:t>信号（硬线及</a:t>
                      </a:r>
                      <a:r>
                        <a:rPr lang="en-US" altLang="zh-CN" sz="1050" dirty="0" smtClean="0"/>
                        <a:t>CAN</a:t>
                      </a:r>
                      <a:r>
                        <a:rPr lang="zh-CN" altLang="en-US" sz="1050" dirty="0" smtClean="0"/>
                        <a:t>线）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ok</a:t>
                      </a:r>
                      <a:endParaRPr lang="zh-CN" altLang="en-US" sz="105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050" dirty="0"/>
                    </a:p>
                  </a:txBody>
                  <a:tcPr/>
                </a:tc>
              </a:tr>
              <a:tr h="12724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发动机运转状态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50" dirty="0" smtClean="0"/>
                        <a:t>NOK</a:t>
                      </a:r>
                      <a:endParaRPr lang="zh-CN" altLang="en-US" sz="1050" dirty="0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我们是纯电动汽车</a:t>
                      </a:r>
                      <a:endParaRPr lang="zh-CN" altLang="en-US" sz="1050" dirty="0"/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发动机转速信号及有效性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NOK</a:t>
                      </a:r>
                      <a:endParaRPr lang="zh-CN" altLang="en-US" sz="1050" dirty="0" smtClean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l"/>
                      <a:endParaRPr lang="zh-CN" altLang="en-US" sz="1050" dirty="0"/>
                    </a:p>
                  </a:txBody>
                  <a:tcPr/>
                </a:tc>
              </a:tr>
              <a:tr h="1283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发动机扭矩信号及有效性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NOK</a:t>
                      </a:r>
                      <a:endParaRPr lang="zh-CN" altLang="en-US" sz="1050" dirty="0" smtClean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l"/>
                      <a:endParaRPr lang="zh-CN" altLang="en-US" sz="105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发动机摩擦扭矩信号及有效性</a:t>
                      </a:r>
                      <a:endParaRPr lang="zh-CN" altLang="en-US" sz="105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NOK</a:t>
                      </a:r>
                      <a:endParaRPr lang="zh-CN" altLang="en-US" sz="1050" dirty="0" smtClean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l"/>
                      <a:endParaRPr lang="zh-CN" altLang="en-US" sz="105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1295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离合器位置及有效性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NOK</a:t>
                      </a:r>
                      <a:endParaRPr lang="zh-CN" altLang="en-US" sz="1050" dirty="0" smtClean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l"/>
                      <a:endParaRPr lang="zh-CN" altLang="en-US" sz="105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9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安全带信号及有效性</a:t>
                      </a:r>
                      <a:endParaRPr lang="zh-CN" altLang="en-US" sz="105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5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需加装</a:t>
                      </a:r>
                      <a:endParaRPr lang="zh-CN" altLang="en-US" sz="105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13065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dirty="0" smtClean="0"/>
                        <a:t>侧门开关信号及有效性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需加装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11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50" dirty="0" smtClean="0"/>
                        <a:t>ABS</a:t>
                      </a:r>
                      <a:r>
                        <a:rPr lang="zh-CN" altLang="en-US" sz="1050" dirty="0" smtClean="0"/>
                        <a:t>轮速信号及有效性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准备</a:t>
                      </a:r>
                      <a:r>
                        <a:rPr lang="zh-CN" altLang="en-US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加装</a:t>
                      </a:r>
                      <a:endParaRPr lang="zh-CN" altLang="en-US" sz="1050" dirty="0"/>
                    </a:p>
                  </a:txBody>
                  <a:tcPr/>
                </a:tc>
              </a:tr>
              <a:tr h="13179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12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smtClean="0"/>
                        <a:t>ABS</a:t>
                      </a:r>
                      <a:r>
                        <a:rPr lang="zh-CN" altLang="en-US" sz="1000" smtClean="0"/>
                        <a:t>工作状态信号及有效性</a:t>
                      </a:r>
                      <a:endParaRPr lang="zh-CN" altLang="en-US" sz="1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00" dirty="0" smtClean="0"/>
                        <a:t>准备</a:t>
                      </a:r>
                      <a:r>
                        <a:rPr lang="zh-CN" altLang="en-US" sz="1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加装</a:t>
                      </a:r>
                      <a:endParaRPr lang="zh-CN" altLang="en-US" sz="1000" dirty="0" smtClean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ESP</a:t>
                      </a:r>
                      <a:r>
                        <a:rPr lang="zh-CN" altLang="en-US" sz="1050" dirty="0" smtClean="0"/>
                        <a:t>工作状态信号及有效性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5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再讨论</a:t>
                      </a:r>
                      <a:endParaRPr lang="zh-CN" altLang="en-US" sz="105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13292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14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后尾灯点亮信号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需改装成</a:t>
                      </a: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CAN</a:t>
                      </a:r>
                      <a:r>
                        <a:rPr lang="zh-CN" altLang="en-US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线</a:t>
                      </a: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06460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五边形 4"/>
          <p:cNvSpPr/>
          <p:nvPr/>
        </p:nvSpPr>
        <p:spPr>
          <a:xfrm>
            <a:off x="107504" y="80672"/>
            <a:ext cx="1608290" cy="396000"/>
          </a:xfrm>
          <a:prstGeom prst="homePlate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燕尾形 5"/>
          <p:cNvSpPr/>
          <p:nvPr/>
        </p:nvSpPr>
        <p:spPr>
          <a:xfrm>
            <a:off x="3059832" y="80672"/>
            <a:ext cx="1608290" cy="396000"/>
          </a:xfrm>
          <a:prstGeom prst="chevron">
            <a:avLst/>
          </a:prstGeom>
          <a:solidFill>
            <a:schemeClr val="accent4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燕尾形 7"/>
          <p:cNvSpPr/>
          <p:nvPr/>
        </p:nvSpPr>
        <p:spPr>
          <a:xfrm>
            <a:off x="6012160" y="80672"/>
            <a:ext cx="1608290" cy="396000"/>
          </a:xfrm>
          <a:prstGeom prst="chevron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预算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V="1">
            <a:off x="0" y="530759"/>
            <a:ext cx="9144000" cy="93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内容占位符 1"/>
          <p:cNvSpPr txBox="1">
            <a:spLocks/>
          </p:cNvSpPr>
          <p:nvPr/>
        </p:nvSpPr>
        <p:spPr>
          <a:xfrm>
            <a:off x="25152" y="592089"/>
            <a:ext cx="3466728" cy="316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400" dirty="0"/>
              <a:t>三</a:t>
            </a:r>
            <a:r>
              <a:rPr lang="zh-CN" altLang="en-US" sz="1400" dirty="0" smtClean="0"/>
              <a:t>、各功能模块技术要求</a:t>
            </a:r>
            <a:r>
              <a:rPr lang="en-US" altLang="zh-CN" sz="1400" dirty="0" smtClean="0"/>
              <a:t>(7)——ACC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90402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五边形 4"/>
          <p:cNvSpPr/>
          <p:nvPr/>
        </p:nvSpPr>
        <p:spPr>
          <a:xfrm>
            <a:off x="107504" y="80672"/>
            <a:ext cx="1608290" cy="396000"/>
          </a:xfrm>
          <a:prstGeom prst="homePlate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燕尾形 5"/>
          <p:cNvSpPr/>
          <p:nvPr/>
        </p:nvSpPr>
        <p:spPr>
          <a:xfrm>
            <a:off x="3059832" y="80672"/>
            <a:ext cx="1608290" cy="396000"/>
          </a:xfrm>
          <a:prstGeom prst="chevron">
            <a:avLst/>
          </a:prstGeom>
          <a:solidFill>
            <a:schemeClr val="accent4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燕尾形 7"/>
          <p:cNvSpPr/>
          <p:nvPr/>
        </p:nvSpPr>
        <p:spPr>
          <a:xfrm>
            <a:off x="6012160" y="80672"/>
            <a:ext cx="1608290" cy="396000"/>
          </a:xfrm>
          <a:prstGeom prst="chevron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预算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V="1">
            <a:off x="0" y="530759"/>
            <a:ext cx="9144000" cy="93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内容占位符 1"/>
          <p:cNvSpPr txBox="1">
            <a:spLocks/>
          </p:cNvSpPr>
          <p:nvPr/>
        </p:nvSpPr>
        <p:spPr>
          <a:xfrm>
            <a:off x="25152" y="592089"/>
            <a:ext cx="3466728" cy="316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400" dirty="0"/>
              <a:t>三</a:t>
            </a:r>
            <a:r>
              <a:rPr lang="zh-CN" altLang="en-US" sz="1400" dirty="0" smtClean="0"/>
              <a:t>、各功能模块技术要求</a:t>
            </a:r>
            <a:r>
              <a:rPr lang="en-US" altLang="zh-CN" sz="1400" dirty="0" smtClean="0"/>
              <a:t>(</a:t>
            </a:r>
            <a:r>
              <a:rPr lang="en-US" altLang="zh-CN" sz="1400" dirty="0"/>
              <a:t>8</a:t>
            </a:r>
            <a:r>
              <a:rPr lang="en-US" altLang="zh-CN" sz="1400" dirty="0" smtClean="0"/>
              <a:t>)——LDW</a:t>
            </a:r>
            <a:endParaRPr lang="zh-CN" altLang="en-US" sz="1400" dirty="0"/>
          </a:p>
        </p:txBody>
      </p:sp>
      <p:graphicFrame>
        <p:nvGraphicFramePr>
          <p:cNvPr id="7" name="内容占位符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09357822"/>
              </p:ext>
            </p:extLst>
          </p:nvPr>
        </p:nvGraphicFramePr>
        <p:xfrm>
          <a:off x="467544" y="1052736"/>
          <a:ext cx="7704856" cy="28441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12158"/>
                <a:gridCol w="1836114"/>
                <a:gridCol w="2808312"/>
                <a:gridCol w="2448272"/>
              </a:tblGrid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solidFill>
                            <a:schemeClr val="tx1"/>
                          </a:solidFill>
                        </a:rPr>
                        <a:t>No.</a:t>
                      </a:r>
                      <a:endParaRPr lang="zh-CN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</a:rPr>
                        <a:t>车道线检测技术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</a:rPr>
                        <a:t>维森</a:t>
                      </a:r>
                      <a:r>
                        <a:rPr lang="en-US" altLang="zh-CN" sz="1400" dirty="0" smtClean="0">
                          <a:solidFill>
                            <a:schemeClr val="tx1"/>
                          </a:solidFill>
                        </a:rPr>
                        <a:t>-</a:t>
                      </a: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</a:rPr>
                        <a:t>环视方案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</a:rPr>
                        <a:t>格陆博</a:t>
                      </a:r>
                      <a:r>
                        <a:rPr lang="en-US" altLang="zh-CN" sz="1400" dirty="0" smtClean="0">
                          <a:solidFill>
                            <a:schemeClr val="tx1"/>
                          </a:solidFill>
                        </a:rPr>
                        <a:t>-</a:t>
                      </a: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</a:rPr>
                        <a:t>单目前视方案</a:t>
                      </a:r>
                    </a:p>
                  </a:txBody>
                  <a:tcPr/>
                </a:tc>
              </a:tr>
              <a:tr h="31241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检测精度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横向位置误差＜</a:t>
                      </a:r>
                      <a:r>
                        <a:rPr lang="en-US" altLang="zh-CN" sz="1050" dirty="0" smtClean="0"/>
                        <a:t>10cm</a:t>
                      </a:r>
                    </a:p>
                    <a:p>
                      <a:pPr algn="l"/>
                      <a:r>
                        <a:rPr lang="zh-CN" altLang="en-US" sz="1050" dirty="0" smtClean="0"/>
                        <a:t>偏角误差＜</a:t>
                      </a:r>
                      <a:r>
                        <a:rPr lang="en-US" altLang="zh-CN" sz="1050" dirty="0" smtClean="0"/>
                        <a:t>0.5deg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横向位置误差＞</a:t>
                      </a:r>
                      <a:r>
                        <a:rPr lang="en-US" altLang="zh-CN" sz="1050" dirty="0" smtClean="0"/>
                        <a:t>10cm</a:t>
                      </a:r>
                    </a:p>
                    <a:p>
                      <a:pPr algn="l"/>
                      <a:r>
                        <a:rPr lang="zh-CN" altLang="en-US" sz="1050" dirty="0" smtClean="0"/>
                        <a:t>偏角误差＞</a:t>
                      </a:r>
                      <a:r>
                        <a:rPr lang="en-US" altLang="zh-CN" sz="1050" dirty="0" smtClean="0"/>
                        <a:t>2deg</a:t>
                      </a:r>
                      <a:endParaRPr lang="zh-CN" altLang="en-US" sz="1050" dirty="0" smtClean="0"/>
                    </a:p>
                  </a:txBody>
                  <a:tcPr anchor="ctr"/>
                </a:tc>
              </a:tr>
              <a:tr h="31241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2</a:t>
                      </a:r>
                      <a:endParaRPr lang="zh-CN" altLang="en-US" sz="105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对光照变化敏感性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系统不受早晚逆光和对面车大灯影响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系统受光照影响大</a:t>
                      </a:r>
                      <a:endParaRPr lang="zh-CN" altLang="en-US" sz="1050" dirty="0"/>
                    </a:p>
                  </a:txBody>
                  <a:tcPr anchor="ctr"/>
                </a:tc>
              </a:tr>
              <a:tr h="31241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3</a:t>
                      </a:r>
                      <a:endParaRPr lang="zh-CN" altLang="en-US" sz="105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标定算法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dirty="0" smtClean="0"/>
                        <a:t>复杂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简单</a:t>
                      </a:r>
                      <a:endParaRPr lang="zh-CN" altLang="en-US" sz="1050" dirty="0"/>
                    </a:p>
                  </a:txBody>
                  <a:tcPr anchor="ctr"/>
                </a:tc>
              </a:tr>
              <a:tr h="31241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检测范围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车辆前后检测范围＜</a:t>
                      </a:r>
                      <a:r>
                        <a:rPr lang="en-US" altLang="zh-CN" sz="1050" dirty="0" smtClean="0"/>
                        <a:t>6m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dirty="0" smtClean="0"/>
                        <a:t>车辆左右检测范围＜</a:t>
                      </a:r>
                      <a:r>
                        <a:rPr lang="en-US" altLang="zh-CN" sz="1050" dirty="0" smtClean="0"/>
                        <a:t>4m</a:t>
                      </a:r>
                      <a:endParaRPr lang="zh-CN" altLang="en-US" sz="105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车辆前后检测范围：</a:t>
                      </a:r>
                      <a:r>
                        <a:rPr lang="en-US" altLang="zh-CN" sz="1050" dirty="0" smtClean="0"/>
                        <a:t>5~50m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dirty="0" smtClean="0"/>
                        <a:t>车辆左右检测范围：</a:t>
                      </a:r>
                      <a:r>
                        <a:rPr lang="en-US" altLang="zh-CN" sz="1050" dirty="0" smtClean="0"/>
                        <a:t>3</a:t>
                      </a:r>
                      <a:r>
                        <a:rPr lang="zh-CN" altLang="en-US" sz="1050" dirty="0" smtClean="0"/>
                        <a:t>车道</a:t>
                      </a:r>
                    </a:p>
                  </a:txBody>
                  <a:tcPr anchor="ctr"/>
                </a:tc>
              </a:tr>
              <a:tr h="31241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道路曲率检测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dirty="0" smtClean="0"/>
                        <a:t>二级级曲线车道（＞</a:t>
                      </a:r>
                      <a:r>
                        <a:rPr lang="en-US" altLang="zh-CN" sz="1050" dirty="0" smtClean="0"/>
                        <a:t>250m</a:t>
                      </a:r>
                      <a:r>
                        <a:rPr lang="zh-CN" altLang="en-US" sz="1050" dirty="0" smtClean="0"/>
                        <a:t>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三级曲线车道（≥</a:t>
                      </a:r>
                      <a:r>
                        <a:rPr lang="en-US" altLang="zh-CN" sz="1050" dirty="0" smtClean="0"/>
                        <a:t>125m</a:t>
                      </a:r>
                      <a:r>
                        <a:rPr lang="zh-CN" altLang="en-US" sz="1050" dirty="0" smtClean="0"/>
                        <a:t>）</a:t>
                      </a:r>
                      <a:endParaRPr lang="zh-CN" altLang="en-US" sz="1050" dirty="0"/>
                    </a:p>
                  </a:txBody>
                  <a:tcPr anchor="ctr"/>
                </a:tc>
              </a:tr>
              <a:tr h="31241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其他用途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dirty="0" smtClean="0"/>
                        <a:t>泊车辅助、变道支援、障碍物和盲区检测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前方碰撞报警</a:t>
                      </a:r>
                      <a:endParaRPr lang="zh-CN" altLang="en-US" sz="1050" dirty="0"/>
                    </a:p>
                  </a:txBody>
                  <a:tcPr anchor="ctr"/>
                </a:tc>
              </a:tr>
              <a:tr h="31241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结合车辆信息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dirty="0" smtClean="0"/>
                        <a:t>车速、转向角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速度、左</a:t>
                      </a:r>
                      <a:r>
                        <a:rPr lang="en-US" altLang="zh-CN" sz="1050" dirty="0" smtClean="0"/>
                        <a:t>/</a:t>
                      </a:r>
                      <a:r>
                        <a:rPr lang="zh-CN" altLang="en-US" sz="1050" dirty="0" smtClean="0"/>
                        <a:t>右转向信号、航向角、制动、雨刮</a:t>
                      </a:r>
                      <a:endParaRPr lang="zh-CN" altLang="en-US" sz="1050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10" name="内容占位符 1"/>
          <p:cNvSpPr txBox="1">
            <a:spLocks/>
          </p:cNvSpPr>
          <p:nvPr/>
        </p:nvSpPr>
        <p:spPr>
          <a:xfrm>
            <a:off x="1062549" y="4149080"/>
            <a:ext cx="3005395" cy="2016224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CN" sz="1400" dirty="0" smtClean="0"/>
              <a:t>LDW</a:t>
            </a:r>
            <a:r>
              <a:rPr lang="zh-CN" altLang="en-US" sz="1400" dirty="0" smtClean="0"/>
              <a:t>工作工况及抑制机制：</a:t>
            </a:r>
            <a:endParaRPr lang="en-US" altLang="zh-CN" sz="1400" dirty="0" smtClean="0"/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sz="1300" dirty="0" smtClean="0"/>
              <a:t>工作工况：</a:t>
            </a:r>
            <a:endParaRPr lang="en-US" altLang="zh-CN" sz="1300" dirty="0" smtClean="0"/>
          </a:p>
          <a:p>
            <a:pPr lvl="2" indent="-342900">
              <a:buFont typeface="+mj-lt"/>
              <a:buAutoNum type="arabicPeriod"/>
            </a:pPr>
            <a:r>
              <a:rPr lang="zh-CN" altLang="en-US" sz="1300" dirty="0" smtClean="0"/>
              <a:t>车速≥</a:t>
            </a:r>
            <a:r>
              <a:rPr lang="en-US" altLang="zh-CN" sz="1300" dirty="0" smtClean="0"/>
              <a:t>60km/h</a:t>
            </a:r>
          </a:p>
          <a:p>
            <a:pPr lvl="2" indent="-342900">
              <a:buFont typeface="+mj-lt"/>
              <a:buAutoNum type="arabicPeriod"/>
            </a:pPr>
            <a:r>
              <a:rPr lang="zh-CN" altLang="en-US" sz="1300" dirty="0" smtClean="0"/>
              <a:t>车辆进行车道偏移</a:t>
            </a:r>
            <a:endParaRPr lang="en-US" altLang="zh-CN" sz="1300" dirty="0" smtClean="0"/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sz="1300" dirty="0" smtClean="0"/>
              <a:t>抑制机制：</a:t>
            </a:r>
            <a:endParaRPr lang="en-US" altLang="zh-CN" sz="1300" dirty="0" smtClean="0"/>
          </a:p>
          <a:p>
            <a:pPr lvl="2" indent="-342900">
              <a:buFont typeface="+mj-lt"/>
              <a:buAutoNum type="arabicPeriod"/>
            </a:pPr>
            <a:r>
              <a:rPr lang="zh-CN" altLang="en-US" sz="1300" dirty="0" smtClean="0"/>
              <a:t>正确的转向灯信号；</a:t>
            </a:r>
            <a:endParaRPr lang="en-US" altLang="zh-CN" sz="1300" dirty="0" smtClean="0"/>
          </a:p>
          <a:p>
            <a:pPr lvl="2" indent="-342900">
              <a:buFont typeface="+mj-lt"/>
              <a:buAutoNum type="arabicPeriod"/>
            </a:pPr>
            <a:r>
              <a:rPr lang="zh-CN" altLang="en-US" sz="1300" dirty="0" smtClean="0"/>
              <a:t>方向盘转转角＞</a:t>
            </a:r>
            <a:r>
              <a:rPr lang="en-US" altLang="zh-CN" sz="1300" dirty="0" smtClean="0"/>
              <a:t>6deg</a:t>
            </a:r>
            <a:r>
              <a:rPr lang="zh-CN" altLang="en-US" sz="1300" dirty="0" smtClean="0"/>
              <a:t>；</a:t>
            </a:r>
            <a:endParaRPr lang="en-US" altLang="zh-CN" sz="1300" dirty="0" smtClean="0"/>
          </a:p>
          <a:p>
            <a:pPr lvl="2" indent="-342900">
              <a:buFont typeface="+mj-lt"/>
              <a:buAutoNum type="arabicPeriod"/>
            </a:pPr>
            <a:r>
              <a:rPr lang="zh-CN" altLang="en-US" sz="1300" dirty="0" smtClean="0"/>
              <a:t>方向盘转速＞</a:t>
            </a:r>
            <a:r>
              <a:rPr lang="en-US" altLang="zh-CN" sz="1300" dirty="0" smtClean="0"/>
              <a:t>1deg/s</a:t>
            </a:r>
            <a:r>
              <a:rPr lang="zh-CN" altLang="en-US" sz="1300" dirty="0" smtClean="0"/>
              <a:t>；</a:t>
            </a:r>
            <a:endParaRPr lang="en-US" altLang="zh-CN" sz="1300" dirty="0" smtClean="0"/>
          </a:p>
          <a:p>
            <a:pPr lvl="2" indent="-342900">
              <a:buFont typeface="+mj-lt"/>
              <a:buAutoNum type="arabicPeriod"/>
            </a:pPr>
            <a:r>
              <a:rPr lang="zh-CN" altLang="en-US" sz="1300" dirty="0" smtClean="0"/>
              <a:t>加速踏板踩踏百分比＞</a:t>
            </a:r>
            <a:r>
              <a:rPr lang="en-US" altLang="zh-CN" sz="1300" dirty="0" smtClean="0"/>
              <a:t>15%</a:t>
            </a:r>
            <a:r>
              <a:rPr lang="zh-CN" altLang="en-US" sz="1300" dirty="0" smtClean="0"/>
              <a:t>；</a:t>
            </a:r>
            <a:endParaRPr lang="en-US" altLang="zh-CN" sz="1300" dirty="0" smtClean="0"/>
          </a:p>
          <a:p>
            <a:pPr lvl="2" indent="-342900">
              <a:buFont typeface="+mj-lt"/>
              <a:buAutoNum type="arabicPeriod"/>
            </a:pPr>
            <a:r>
              <a:rPr lang="zh-CN" altLang="en-US" sz="1300" dirty="0" smtClean="0"/>
              <a:t>制动踏板制动状态；</a:t>
            </a:r>
            <a:endParaRPr lang="zh-CN" altLang="en-US" sz="1300" dirty="0"/>
          </a:p>
        </p:txBody>
      </p:sp>
    </p:spTree>
    <p:extLst>
      <p:ext uri="{BB962C8B-B14F-4D97-AF65-F5344CB8AC3E}">
        <p14:creationId xmlns:p14="http://schemas.microsoft.com/office/powerpoint/2010/main" val="2672040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五边形 4"/>
          <p:cNvSpPr/>
          <p:nvPr/>
        </p:nvSpPr>
        <p:spPr>
          <a:xfrm>
            <a:off x="107504" y="80672"/>
            <a:ext cx="1608290" cy="396000"/>
          </a:xfrm>
          <a:prstGeom prst="homePlate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燕尾形 5"/>
          <p:cNvSpPr/>
          <p:nvPr/>
        </p:nvSpPr>
        <p:spPr>
          <a:xfrm>
            <a:off x="3059832" y="80672"/>
            <a:ext cx="1608290" cy="396000"/>
          </a:xfrm>
          <a:prstGeom prst="chevron">
            <a:avLst/>
          </a:prstGeom>
          <a:solidFill>
            <a:schemeClr val="accent4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燕尾形 7"/>
          <p:cNvSpPr/>
          <p:nvPr/>
        </p:nvSpPr>
        <p:spPr>
          <a:xfrm>
            <a:off x="6012160" y="80672"/>
            <a:ext cx="1608290" cy="396000"/>
          </a:xfrm>
          <a:prstGeom prst="chevron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预算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V="1">
            <a:off x="0" y="530759"/>
            <a:ext cx="9144000" cy="93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内容占位符 1"/>
          <p:cNvSpPr txBox="1">
            <a:spLocks/>
          </p:cNvSpPr>
          <p:nvPr/>
        </p:nvSpPr>
        <p:spPr>
          <a:xfrm>
            <a:off x="25152" y="592089"/>
            <a:ext cx="3466728" cy="316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400" dirty="0"/>
              <a:t>三</a:t>
            </a:r>
            <a:r>
              <a:rPr lang="zh-CN" altLang="en-US" sz="1400" dirty="0" smtClean="0"/>
              <a:t>、各功能模块技术要求</a:t>
            </a:r>
            <a:r>
              <a:rPr lang="en-US" altLang="zh-CN" sz="1400" dirty="0" smtClean="0"/>
              <a:t>(9)——S-APA</a:t>
            </a:r>
            <a:endParaRPr lang="zh-CN" altLang="en-US" sz="1400" dirty="0"/>
          </a:p>
        </p:txBody>
      </p:sp>
      <p:graphicFrame>
        <p:nvGraphicFramePr>
          <p:cNvPr id="7" name="内容占位符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22719912"/>
              </p:ext>
            </p:extLst>
          </p:nvPr>
        </p:nvGraphicFramePr>
        <p:xfrm>
          <a:off x="1351356" y="1412776"/>
          <a:ext cx="6048672" cy="43173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2048"/>
                <a:gridCol w="2376264"/>
                <a:gridCol w="1656184"/>
                <a:gridCol w="1584176"/>
              </a:tblGrid>
              <a:tr h="34994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No.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 smtClean="0"/>
                        <a:t>project</a:t>
                      </a:r>
                      <a:endParaRPr lang="zh-CN" altLang="en-US" sz="14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value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/>
                </a:tc>
              </a:tr>
              <a:tr h="22611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50" dirty="0" smtClean="0"/>
                        <a:t>APA</a:t>
                      </a:r>
                      <a:r>
                        <a:rPr lang="zh-CN" altLang="en-US" sz="1050" dirty="0" smtClean="0"/>
                        <a:t>控制器芯片</a:t>
                      </a:r>
                      <a:endParaRPr lang="zh-CN" altLang="en-US" sz="105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dirty="0" smtClean="0"/>
                        <a:t>飞思卡尔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dirty="0" smtClean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50" dirty="0" smtClean="0"/>
                        <a:t>Rated Voltage(V)</a:t>
                      </a:r>
                      <a:endParaRPr lang="zh-CN" altLang="en-US" sz="105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12</a:t>
                      </a:r>
                      <a:endParaRPr lang="zh-CN" altLang="en-US" sz="1050" dirty="0" smtClean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dirty="0" smtClean="0"/>
                    </a:p>
                  </a:txBody>
                  <a:tcPr/>
                </a:tc>
              </a:tr>
              <a:tr h="28870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50" dirty="0" smtClean="0"/>
                        <a:t>Operation Voltage Range(V)</a:t>
                      </a:r>
                      <a:endParaRPr lang="zh-CN" altLang="en-US" sz="105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9~16</a:t>
                      </a:r>
                      <a:endParaRPr lang="zh-CN" altLang="en-US" sz="1050" dirty="0" smtClean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dirty="0" smtClean="0"/>
                    </a:p>
                  </a:txBody>
                  <a:tcPr/>
                </a:tc>
              </a:tr>
              <a:tr h="28870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50" dirty="0" smtClean="0"/>
                        <a:t>Operation</a:t>
                      </a:r>
                      <a:r>
                        <a:rPr lang="en-US" altLang="zh-CN" sz="1050" baseline="0" dirty="0" smtClean="0"/>
                        <a:t> Temperature Rang(</a:t>
                      </a:r>
                      <a:r>
                        <a:rPr lang="zh-CN" altLang="en-US" sz="1050" baseline="0" dirty="0" smtClean="0"/>
                        <a:t>℃</a:t>
                      </a:r>
                      <a:r>
                        <a:rPr lang="en-US" altLang="zh-CN" sz="1050" baseline="0" dirty="0" smtClean="0"/>
                        <a:t>)</a:t>
                      </a:r>
                      <a:endParaRPr lang="zh-CN" altLang="en-US" sz="105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-40~+85</a:t>
                      </a:r>
                      <a:r>
                        <a:rPr lang="zh-CN" altLang="en-US" sz="1050" baseline="0" dirty="0" smtClean="0"/>
                        <a:t>℃</a:t>
                      </a:r>
                      <a:endParaRPr lang="zh-CN" altLang="en-US" sz="1050" dirty="0" smtClean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dirty="0" smtClean="0"/>
                    </a:p>
                  </a:txBody>
                  <a:tcPr/>
                </a:tc>
              </a:tr>
              <a:tr h="28870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50" dirty="0" smtClean="0"/>
                        <a:t>Storage</a:t>
                      </a:r>
                      <a:r>
                        <a:rPr lang="en-US" altLang="zh-CN" sz="1050" baseline="0" dirty="0" smtClean="0"/>
                        <a:t> Temperature Range(</a:t>
                      </a:r>
                      <a:r>
                        <a:rPr lang="zh-CN" altLang="en-US" sz="1050" baseline="0" dirty="0" smtClean="0"/>
                        <a:t>℃</a:t>
                      </a:r>
                      <a:r>
                        <a:rPr lang="en-US" altLang="zh-CN" sz="1050" baseline="0" dirty="0" smtClean="0"/>
                        <a:t>)</a:t>
                      </a:r>
                      <a:endParaRPr lang="zh-CN" altLang="en-US" sz="105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-40~+95</a:t>
                      </a:r>
                      <a:r>
                        <a:rPr lang="zh-CN" altLang="en-US" sz="1050" baseline="0" dirty="0" smtClean="0"/>
                        <a:t>℃</a:t>
                      </a:r>
                      <a:endParaRPr lang="zh-CN" altLang="en-US" sz="1050" dirty="0" smtClean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dirty="0" smtClean="0"/>
                    </a:p>
                  </a:txBody>
                  <a:tcPr/>
                </a:tc>
              </a:tr>
              <a:tr h="28870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50" dirty="0" smtClean="0"/>
                        <a:t>HS-CAN</a:t>
                      </a:r>
                      <a:endParaRPr lang="zh-CN" altLang="en-US" sz="105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500kbps</a:t>
                      </a:r>
                      <a:endParaRPr lang="zh-CN" altLang="en-US" sz="1050" dirty="0" smtClean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dirty="0" smtClean="0"/>
                    </a:p>
                  </a:txBody>
                  <a:tcPr/>
                </a:tc>
              </a:tr>
              <a:tr h="28870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Sensor</a:t>
                      </a:r>
                      <a:r>
                        <a:rPr lang="en-US" altLang="zh-CN" sz="105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Value</a:t>
                      </a:r>
                      <a:endParaRPr lang="zh-CN" altLang="en-US" sz="105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UPA Sensor</a:t>
                      </a:r>
                      <a:r>
                        <a:rPr lang="en-US" altLang="zh-CN" sz="1050" baseline="0" dirty="0" smtClean="0"/>
                        <a:t> Value</a:t>
                      </a:r>
                      <a:endParaRPr lang="zh-CN" altLang="en-US" sz="105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APA/BSD Sensor</a:t>
                      </a:r>
                      <a:r>
                        <a:rPr lang="en-US" altLang="zh-CN" sz="1050" baseline="0" dirty="0" smtClean="0"/>
                        <a:t> Value</a:t>
                      </a:r>
                      <a:endParaRPr lang="zh-CN" altLang="en-US" sz="1050" dirty="0" smtClean="0"/>
                    </a:p>
                  </a:txBody>
                  <a:tcPr/>
                </a:tc>
              </a:tr>
              <a:tr h="28870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50" dirty="0" smtClean="0"/>
                        <a:t>Rated voltage(V)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9V(Powered</a:t>
                      </a:r>
                      <a:r>
                        <a:rPr lang="en-US" altLang="zh-CN" sz="1050" baseline="0" dirty="0" smtClean="0"/>
                        <a:t> by ECU</a:t>
                      </a:r>
                      <a:r>
                        <a:rPr lang="en-US" altLang="zh-CN" sz="1050" dirty="0" smtClean="0"/>
                        <a:t>)</a:t>
                      </a:r>
                      <a:endParaRPr lang="zh-CN" altLang="en-US" sz="105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9V(Powered</a:t>
                      </a:r>
                      <a:r>
                        <a:rPr lang="en-US" altLang="zh-CN" sz="1050" baseline="0" dirty="0" smtClean="0"/>
                        <a:t> by ECU</a:t>
                      </a:r>
                      <a:r>
                        <a:rPr lang="en-US" altLang="zh-CN" sz="1050" dirty="0" smtClean="0"/>
                        <a:t>)</a:t>
                      </a:r>
                      <a:endParaRPr lang="zh-CN" altLang="en-US" sz="1050" dirty="0" smtClean="0"/>
                    </a:p>
                  </a:txBody>
                  <a:tcPr/>
                </a:tc>
              </a:tr>
              <a:tr h="28870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Operation Temperature Range</a:t>
                      </a:r>
                      <a:r>
                        <a:rPr lang="en-US" altLang="zh-CN" sz="1050" baseline="0" dirty="0" smtClean="0"/>
                        <a:t>(</a:t>
                      </a:r>
                      <a:r>
                        <a:rPr lang="zh-CN" altLang="en-US" sz="1050" baseline="0" dirty="0" smtClean="0"/>
                        <a:t>℃</a:t>
                      </a:r>
                      <a:r>
                        <a:rPr lang="en-US" altLang="zh-CN" sz="1050" baseline="0" dirty="0" smtClean="0"/>
                        <a:t>)</a:t>
                      </a:r>
                      <a:endParaRPr lang="zh-CN" altLang="en-US" sz="105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-40~+85</a:t>
                      </a:r>
                      <a:r>
                        <a:rPr lang="zh-CN" altLang="en-US" sz="1050" baseline="0" dirty="0" smtClean="0"/>
                        <a:t>℃</a:t>
                      </a:r>
                      <a:endParaRPr lang="zh-CN" altLang="en-US" sz="1050" dirty="0" smtClean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dirty="0" smtClean="0"/>
                    </a:p>
                  </a:txBody>
                  <a:tcPr/>
                </a:tc>
              </a:tr>
              <a:tr h="28870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Storage</a:t>
                      </a:r>
                      <a:r>
                        <a:rPr lang="en-US" altLang="zh-CN" sz="1050" baseline="0" dirty="0" smtClean="0"/>
                        <a:t> Temperature Range(</a:t>
                      </a:r>
                      <a:r>
                        <a:rPr lang="zh-CN" altLang="en-US" sz="1050" baseline="0" dirty="0" smtClean="0"/>
                        <a:t>℃</a:t>
                      </a:r>
                      <a:r>
                        <a:rPr lang="en-US" altLang="zh-CN" sz="1050" baseline="0" dirty="0" smtClean="0"/>
                        <a:t>)</a:t>
                      </a:r>
                      <a:endParaRPr lang="zh-CN" altLang="en-US" sz="105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-40~+85</a:t>
                      </a:r>
                      <a:r>
                        <a:rPr lang="zh-CN" altLang="en-US" sz="1050" baseline="0" dirty="0" smtClean="0"/>
                        <a:t>℃</a:t>
                      </a:r>
                      <a:endParaRPr lang="zh-CN" altLang="en-US" sz="105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-40~+95</a:t>
                      </a:r>
                      <a:r>
                        <a:rPr lang="zh-CN" altLang="en-US" sz="1050" baseline="0" dirty="0" smtClean="0"/>
                        <a:t>℃</a:t>
                      </a:r>
                      <a:endParaRPr lang="zh-CN" altLang="en-US" sz="1050" dirty="0" smtClean="0"/>
                    </a:p>
                  </a:txBody>
                  <a:tcPr/>
                </a:tc>
              </a:tr>
              <a:tr h="28870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50" dirty="0" smtClean="0"/>
                        <a:t>Detection</a:t>
                      </a:r>
                      <a:r>
                        <a:rPr lang="en-US" altLang="zh-CN" sz="1050" baseline="0" dirty="0" smtClean="0"/>
                        <a:t> Transducer Diameter(mm)</a:t>
                      </a:r>
                      <a:endParaRPr lang="zh-CN" altLang="en-US" sz="105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l-GR" altLang="zh-CN" sz="105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Φ</a:t>
                      </a:r>
                      <a:r>
                        <a:rPr lang="en-US" altLang="zh-CN" sz="105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15.5</a:t>
                      </a:r>
                      <a:endParaRPr lang="zh-CN" altLang="en-US" sz="1050" kern="1200" baseline="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kern="1200" baseline="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28870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dirty="0" smtClean="0"/>
                        <a:t>Detection Range</a:t>
                      </a:r>
                      <a:r>
                        <a:rPr lang="en-US" altLang="zh-CN" sz="1000" baseline="0" dirty="0" smtClean="0"/>
                        <a:t>(mm)</a:t>
                      </a:r>
                      <a:endParaRPr lang="zh-CN" altLang="en-US" sz="1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2.5</a:t>
                      </a:r>
                      <a:endParaRPr lang="zh-CN" altLang="en-US" sz="1050" kern="1200" baseline="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4.5</a:t>
                      </a:r>
                      <a:endParaRPr lang="zh-CN" altLang="en-US" sz="1050" kern="1200" baseline="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28870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Type</a:t>
                      </a:r>
                      <a:endParaRPr lang="zh-CN" altLang="en-US" sz="105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Digital signal</a:t>
                      </a:r>
                      <a:r>
                        <a:rPr lang="zh-CN" altLang="en-US" sz="105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，</a:t>
                      </a:r>
                      <a:r>
                        <a:rPr lang="en-US" altLang="zh-CN" sz="105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ECU embedded</a:t>
                      </a:r>
                      <a:endParaRPr lang="zh-CN" altLang="en-US" sz="1050" kern="1200" baseline="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kern="1200" baseline="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28870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工作模式</a:t>
                      </a:r>
                      <a:endParaRPr lang="zh-CN" altLang="en-US" sz="105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平行泊车入库、垂直泊车入库、平行泊车出库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矩形 9"/>
          <p:cNvSpPr/>
          <p:nvPr/>
        </p:nvSpPr>
        <p:spPr>
          <a:xfrm>
            <a:off x="7668344" y="1516722"/>
            <a:ext cx="134403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000" dirty="0"/>
              <a:t>自动泊车系统</a:t>
            </a:r>
            <a:r>
              <a:rPr lang="zh-CN" altLang="en-US" sz="1000" dirty="0" smtClean="0"/>
              <a:t>的正向开发</a:t>
            </a:r>
            <a:r>
              <a:rPr lang="zh-CN" altLang="en-US" sz="1000" dirty="0"/>
              <a:t>与集成应用</a:t>
            </a:r>
          </a:p>
        </p:txBody>
      </p:sp>
      <p:graphicFrame>
        <p:nvGraphicFramePr>
          <p:cNvPr id="4" name="对象 3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50109117"/>
              </p:ext>
            </p:extLst>
          </p:nvPr>
        </p:nvGraphicFramePr>
        <p:xfrm>
          <a:off x="7834064" y="888102"/>
          <a:ext cx="914400" cy="828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64" name="演示文稿" showAsIcon="1" r:id="rId4" imgW="914400" imgH="828720" progId="PowerPoint.Show.12">
                  <p:embed/>
                </p:oleObj>
              </mc:Choice>
              <mc:Fallback>
                <p:oleObj name="演示文稿" showAsIcon="1" r:id="rId4" imgW="914400" imgH="828720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834064" y="888102"/>
                        <a:ext cx="914400" cy="828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72040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五边形 4"/>
          <p:cNvSpPr/>
          <p:nvPr/>
        </p:nvSpPr>
        <p:spPr>
          <a:xfrm>
            <a:off x="107504" y="80672"/>
            <a:ext cx="1608290" cy="396000"/>
          </a:xfrm>
          <a:prstGeom prst="homePlate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燕尾形 5"/>
          <p:cNvSpPr/>
          <p:nvPr/>
        </p:nvSpPr>
        <p:spPr>
          <a:xfrm>
            <a:off x="3059832" y="80672"/>
            <a:ext cx="1608290" cy="396000"/>
          </a:xfrm>
          <a:prstGeom prst="chevron">
            <a:avLst/>
          </a:prstGeom>
          <a:solidFill>
            <a:schemeClr val="accent4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燕尾形 7"/>
          <p:cNvSpPr/>
          <p:nvPr/>
        </p:nvSpPr>
        <p:spPr>
          <a:xfrm>
            <a:off x="6012160" y="80672"/>
            <a:ext cx="1608290" cy="396000"/>
          </a:xfrm>
          <a:prstGeom prst="chevron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预算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V="1">
            <a:off x="0" y="530759"/>
            <a:ext cx="9144000" cy="93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内容占位符 1"/>
          <p:cNvSpPr txBox="1">
            <a:spLocks/>
          </p:cNvSpPr>
          <p:nvPr/>
        </p:nvSpPr>
        <p:spPr>
          <a:xfrm>
            <a:off x="25152" y="592089"/>
            <a:ext cx="3466728" cy="316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400" dirty="0"/>
              <a:t>三</a:t>
            </a:r>
            <a:r>
              <a:rPr lang="zh-CN" altLang="en-US" sz="1400" dirty="0" smtClean="0"/>
              <a:t>、各功能模块技术要求</a:t>
            </a:r>
            <a:r>
              <a:rPr lang="en-US" altLang="zh-CN" sz="1400" dirty="0" smtClean="0"/>
              <a:t>(10)——ALC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347309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五边形 4"/>
          <p:cNvSpPr/>
          <p:nvPr/>
        </p:nvSpPr>
        <p:spPr>
          <a:xfrm>
            <a:off x="107504" y="80672"/>
            <a:ext cx="1608290" cy="396000"/>
          </a:xfrm>
          <a:prstGeom prst="homePlate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燕尾形 5"/>
          <p:cNvSpPr/>
          <p:nvPr/>
        </p:nvSpPr>
        <p:spPr>
          <a:xfrm>
            <a:off x="3059832" y="80672"/>
            <a:ext cx="1608290" cy="396000"/>
          </a:xfrm>
          <a:prstGeom prst="chevron">
            <a:avLst/>
          </a:prstGeom>
          <a:solidFill>
            <a:schemeClr val="accent4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燕尾形 7"/>
          <p:cNvSpPr/>
          <p:nvPr/>
        </p:nvSpPr>
        <p:spPr>
          <a:xfrm>
            <a:off x="6012160" y="80672"/>
            <a:ext cx="1608290" cy="396000"/>
          </a:xfrm>
          <a:prstGeom prst="chevron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预算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V="1">
            <a:off x="0" y="530759"/>
            <a:ext cx="9144000" cy="93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内容占位符 1"/>
          <p:cNvSpPr txBox="1">
            <a:spLocks/>
          </p:cNvSpPr>
          <p:nvPr/>
        </p:nvSpPr>
        <p:spPr>
          <a:xfrm>
            <a:off x="25152" y="592089"/>
            <a:ext cx="2602632" cy="316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1400" dirty="0"/>
              <a:t>四</a:t>
            </a:r>
            <a:r>
              <a:rPr lang="zh-CN" altLang="en-US" sz="1400" dirty="0" smtClean="0"/>
              <a:t>、涉及零部件开发</a:t>
            </a:r>
            <a:r>
              <a:rPr lang="en-US" altLang="zh-CN" sz="1400" dirty="0" smtClean="0"/>
              <a:t>(1)</a:t>
            </a:r>
            <a:endParaRPr lang="zh-CN" altLang="en-US" sz="1400" dirty="0"/>
          </a:p>
        </p:txBody>
      </p:sp>
      <p:sp>
        <p:nvSpPr>
          <p:cNvPr id="19" name="矩形 18"/>
          <p:cNvSpPr/>
          <p:nvPr/>
        </p:nvSpPr>
        <p:spPr>
          <a:xfrm>
            <a:off x="730906" y="1124744"/>
            <a:ext cx="1252288" cy="330287"/>
          </a:xfrm>
          <a:prstGeom prst="rect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000" dirty="0" smtClean="0">
                <a:solidFill>
                  <a:schemeClr val="tx1"/>
                </a:solidFill>
              </a:rPr>
              <a:t>APA</a:t>
            </a:r>
            <a:r>
              <a:rPr lang="zh-CN" altLang="en-US" sz="1000" dirty="0" smtClean="0">
                <a:solidFill>
                  <a:schemeClr val="tx1"/>
                </a:solidFill>
              </a:rPr>
              <a:t>控制器、超声波雷达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2200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五边形 4"/>
          <p:cNvSpPr/>
          <p:nvPr/>
        </p:nvSpPr>
        <p:spPr>
          <a:xfrm>
            <a:off x="107504" y="80672"/>
            <a:ext cx="1608290" cy="396000"/>
          </a:xfrm>
          <a:prstGeom prst="homePlate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燕尾形 5"/>
          <p:cNvSpPr/>
          <p:nvPr/>
        </p:nvSpPr>
        <p:spPr>
          <a:xfrm>
            <a:off x="3059832" y="80672"/>
            <a:ext cx="1608290" cy="396000"/>
          </a:xfrm>
          <a:prstGeom prst="chevron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燕尾形 7"/>
          <p:cNvSpPr/>
          <p:nvPr/>
        </p:nvSpPr>
        <p:spPr>
          <a:xfrm>
            <a:off x="6012160" y="80672"/>
            <a:ext cx="1608290" cy="396000"/>
          </a:xfrm>
          <a:prstGeom prst="chevron">
            <a:avLst/>
          </a:prstGeom>
          <a:solidFill>
            <a:schemeClr val="accent4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预算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 flipV="1">
            <a:off x="0" y="530759"/>
            <a:ext cx="9144000" cy="93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内容占位符 1"/>
          <p:cNvSpPr txBox="1">
            <a:spLocks/>
          </p:cNvSpPr>
          <p:nvPr/>
        </p:nvSpPr>
        <p:spPr>
          <a:xfrm>
            <a:off x="25152" y="592089"/>
            <a:ext cx="2602632" cy="316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1400" dirty="0" smtClean="0"/>
              <a:t>项目零件及开发预算</a:t>
            </a:r>
            <a:endParaRPr lang="zh-CN" altLang="en-US" sz="1400" dirty="0"/>
          </a:p>
        </p:txBody>
      </p:sp>
      <p:graphicFrame>
        <p:nvGraphicFramePr>
          <p:cNvPr id="11" name="内容占位符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16752317"/>
              </p:ext>
            </p:extLst>
          </p:nvPr>
        </p:nvGraphicFramePr>
        <p:xfrm>
          <a:off x="467544" y="908720"/>
          <a:ext cx="8410099" cy="55458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7824"/>
                <a:gridCol w="838320"/>
                <a:gridCol w="2016224"/>
                <a:gridCol w="1080120"/>
                <a:gridCol w="2520280"/>
                <a:gridCol w="725964"/>
                <a:gridCol w="771367"/>
              </a:tblGrid>
              <a:tr h="28803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No.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dirty="0" smtClean="0"/>
                        <a:t>product</a:t>
                      </a:r>
                      <a:endParaRPr lang="zh-CN" altLang="en-US" sz="1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part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number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supplier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price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cost</a:t>
                      </a:r>
                      <a:endParaRPr lang="zh-CN" altLang="en-US" sz="100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900" strike="noStrike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900" strike="sngStrike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900" strike="sngStrike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900" strike="noStrike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900" strike="noStrike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900" strike="noStrike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/>
                </a:tc>
              </a:tr>
              <a:tr h="14942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900" strike="noStrike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900" strike="noStrike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900" strike="noStrike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900" strike="noStrike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900" strike="noStrike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900" strike="noStrike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strike="noStri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strike="noStri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strike="noStri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strike="noStrike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strike="noStrike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strike="noStrike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strike="noStri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strike="noStri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21090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strike="noStri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strike="noStri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9768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strike="noStri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strike="noStri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strike="noStri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strike="noStri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strike="noStri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strike="noStri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strike="noStri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50772"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900" dirty="0" smtClean="0"/>
                        <a:t>total</a:t>
                      </a:r>
                      <a:endParaRPr lang="zh-CN" altLang="en-US" sz="900" dirty="0" smtClean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strike="noStri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761238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五边形 4"/>
          <p:cNvSpPr/>
          <p:nvPr/>
        </p:nvSpPr>
        <p:spPr>
          <a:xfrm>
            <a:off x="107504" y="80672"/>
            <a:ext cx="1608290" cy="396000"/>
          </a:xfrm>
          <a:prstGeom prst="homePlate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燕尾形 5"/>
          <p:cNvSpPr/>
          <p:nvPr/>
        </p:nvSpPr>
        <p:spPr>
          <a:xfrm>
            <a:off x="3059832" y="80672"/>
            <a:ext cx="1608290" cy="396000"/>
          </a:xfrm>
          <a:prstGeom prst="chevron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燕尾形 7"/>
          <p:cNvSpPr/>
          <p:nvPr/>
        </p:nvSpPr>
        <p:spPr>
          <a:xfrm>
            <a:off x="6012160" y="80672"/>
            <a:ext cx="1608290" cy="396000"/>
          </a:xfrm>
          <a:prstGeom prst="chevron">
            <a:avLst/>
          </a:prstGeom>
          <a:solidFill>
            <a:schemeClr val="accent4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预算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 flipV="1">
            <a:off x="0" y="530759"/>
            <a:ext cx="9144000" cy="93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内容占位符 1"/>
          <p:cNvSpPr txBox="1">
            <a:spLocks/>
          </p:cNvSpPr>
          <p:nvPr/>
        </p:nvSpPr>
        <p:spPr>
          <a:xfrm>
            <a:off x="25152" y="592089"/>
            <a:ext cx="2602632" cy="316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1400" dirty="0" smtClean="0"/>
              <a:t>项目组人员</a:t>
            </a:r>
            <a:endParaRPr lang="zh-CN" altLang="en-US" sz="1400" dirty="0"/>
          </a:p>
        </p:txBody>
      </p:sp>
      <p:graphicFrame>
        <p:nvGraphicFramePr>
          <p:cNvPr id="9" name="内容占位符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39508055"/>
              </p:ext>
            </p:extLst>
          </p:nvPr>
        </p:nvGraphicFramePr>
        <p:xfrm>
          <a:off x="287524" y="956306"/>
          <a:ext cx="8568952" cy="52784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6472"/>
                <a:gridCol w="685656"/>
                <a:gridCol w="1152128"/>
                <a:gridCol w="756084"/>
                <a:gridCol w="3982999"/>
                <a:gridCol w="739676"/>
                <a:gridCol w="785937"/>
              </a:tblGrid>
              <a:tr h="29310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No.</a:t>
                      </a:r>
                      <a:endParaRPr lang="zh-CN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dirty="0" smtClean="0"/>
                        <a:t>姓名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/>
                        <a:t>联系手机</a:t>
                      </a:r>
                      <a:endParaRPr lang="zh-CN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/>
                        <a:t>岗位</a:t>
                      </a:r>
                      <a:endParaRPr lang="zh-CN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/>
                        <a:t>负责内容</a:t>
                      </a:r>
                      <a:endParaRPr lang="zh-CN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/>
                </a:tc>
              </a:tr>
              <a:tr h="39414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zh-CN" altLang="en-US" sz="10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000" strike="sngStrike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000" strike="sngStrike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000" strike="sngStrike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/>
                </a:tc>
              </a:tr>
              <a:tr h="39414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dirty="0" smtClean="0"/>
                        <a:t>2</a:t>
                      </a: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0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0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0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/>
                </a:tc>
              </a:tr>
              <a:tr h="39414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dirty="0" smtClean="0"/>
                        <a:t>3</a:t>
                      </a: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</a:tr>
              <a:tr h="39414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dirty="0" smtClean="0"/>
                        <a:t>4</a:t>
                      </a: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</a:tr>
              <a:tr h="39414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lang="zh-CN" altLang="en-US" sz="10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</a:tr>
              <a:tr h="39414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  <a:endParaRPr lang="zh-CN" altLang="en-US" sz="10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</a:tr>
              <a:tr h="39414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  <a:endParaRPr lang="zh-CN" altLang="en-US" sz="10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</a:tr>
              <a:tr h="39414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  <a:endParaRPr lang="zh-CN" altLang="en-US" sz="10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</a:tr>
              <a:tr h="39414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9</a:t>
                      </a:r>
                      <a:endParaRPr lang="zh-CN" altLang="en-US" sz="10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</a:tr>
              <a:tr h="39414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  <a:endParaRPr lang="zh-CN" altLang="en-US" sz="10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</a:tr>
              <a:tr h="39414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</a:tr>
              <a:tr h="39414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</a:tr>
              <a:tr h="238764"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00" dirty="0" smtClean="0"/>
                        <a:t>总计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765235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五边形 4"/>
          <p:cNvSpPr/>
          <p:nvPr/>
        </p:nvSpPr>
        <p:spPr>
          <a:xfrm>
            <a:off x="107504" y="80672"/>
            <a:ext cx="1608290" cy="396000"/>
          </a:xfrm>
          <a:prstGeom prst="homePlate">
            <a:avLst/>
          </a:prstGeom>
          <a:solidFill>
            <a:schemeClr val="accent4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燕尾形 5"/>
          <p:cNvSpPr/>
          <p:nvPr/>
        </p:nvSpPr>
        <p:spPr>
          <a:xfrm>
            <a:off x="3059832" y="80672"/>
            <a:ext cx="1608290" cy="396000"/>
          </a:xfrm>
          <a:prstGeom prst="chevron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燕尾形 7"/>
          <p:cNvSpPr/>
          <p:nvPr/>
        </p:nvSpPr>
        <p:spPr>
          <a:xfrm>
            <a:off x="6012160" y="80672"/>
            <a:ext cx="1608290" cy="396000"/>
          </a:xfrm>
          <a:prstGeom prst="chevron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预算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副标题 2"/>
          <p:cNvSpPr txBox="1">
            <a:spLocks/>
          </p:cNvSpPr>
          <p:nvPr/>
        </p:nvSpPr>
        <p:spPr>
          <a:xfrm>
            <a:off x="2315749" y="746724"/>
            <a:ext cx="5424603" cy="15301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2400" dirty="0" smtClean="0">
                <a:solidFill>
                  <a:srgbClr val="FF0000"/>
                </a:solidFill>
              </a:rPr>
              <a:t>目标：实现初级</a:t>
            </a:r>
            <a:r>
              <a:rPr lang="zh-CN" altLang="en-US" sz="2400" dirty="0">
                <a:solidFill>
                  <a:srgbClr val="FF0000"/>
                </a:solidFill>
              </a:rPr>
              <a:t>自动</a:t>
            </a:r>
            <a:r>
              <a:rPr lang="zh-CN" altLang="en-US" sz="2400" dirty="0" smtClean="0">
                <a:solidFill>
                  <a:srgbClr val="FF0000"/>
                </a:solidFill>
              </a:rPr>
              <a:t>驾驶系统功能</a:t>
            </a:r>
            <a:endParaRPr lang="en-US" altLang="zh-CN" sz="2400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CN" altLang="en-US" sz="2400" dirty="0" smtClean="0">
                <a:solidFill>
                  <a:srgbClr val="FF0000"/>
                </a:solidFill>
              </a:rPr>
              <a:t>时间：</a:t>
            </a:r>
            <a:r>
              <a:rPr lang="en-US" altLang="zh-CN" sz="2400" dirty="0" smtClean="0">
                <a:solidFill>
                  <a:srgbClr val="FF0000"/>
                </a:solidFill>
              </a:rPr>
              <a:t>2018</a:t>
            </a:r>
            <a:r>
              <a:rPr lang="zh-CN" altLang="en-US" sz="2400" dirty="0" smtClean="0">
                <a:solidFill>
                  <a:srgbClr val="FF0000"/>
                </a:solidFill>
              </a:rPr>
              <a:t>年</a:t>
            </a:r>
            <a:r>
              <a:rPr lang="en-US" altLang="zh-CN" sz="2400" dirty="0" smtClean="0">
                <a:solidFill>
                  <a:srgbClr val="FF0000"/>
                </a:solidFill>
              </a:rPr>
              <a:t>12</a:t>
            </a:r>
            <a:r>
              <a:rPr lang="zh-CN" altLang="en-US" sz="2400" dirty="0" smtClean="0">
                <a:solidFill>
                  <a:srgbClr val="FF0000"/>
                </a:solidFill>
              </a:rPr>
              <a:t>月</a:t>
            </a:r>
            <a:endParaRPr lang="en-US" altLang="zh-CN" sz="2400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CN" altLang="en-US" sz="2400" dirty="0" smtClean="0">
                <a:solidFill>
                  <a:srgbClr val="FF0000"/>
                </a:solidFill>
              </a:rPr>
              <a:t>搭载样车：</a:t>
            </a:r>
            <a:r>
              <a:rPr lang="en-US" altLang="zh-CN" sz="2400" dirty="0" smtClean="0">
                <a:solidFill>
                  <a:srgbClr val="FF0000"/>
                </a:solidFill>
              </a:rPr>
              <a:t>A00</a:t>
            </a:r>
            <a:r>
              <a:rPr lang="zh-CN" altLang="en-US" sz="2400" dirty="0" smtClean="0">
                <a:solidFill>
                  <a:srgbClr val="FF0000"/>
                </a:solidFill>
              </a:rPr>
              <a:t>级</a:t>
            </a:r>
            <a:r>
              <a:rPr lang="zh-CN" altLang="en-US" sz="2400" dirty="0">
                <a:solidFill>
                  <a:srgbClr val="FF0000"/>
                </a:solidFill>
              </a:rPr>
              <a:t>小</a:t>
            </a:r>
            <a:r>
              <a:rPr lang="zh-CN" altLang="en-US" sz="2400" dirty="0" smtClean="0">
                <a:solidFill>
                  <a:srgbClr val="FF0000"/>
                </a:solidFill>
              </a:rPr>
              <a:t>车</a:t>
            </a:r>
            <a:endParaRPr lang="en-US" altLang="zh-CN" sz="2400" dirty="0" smtClean="0">
              <a:solidFill>
                <a:srgbClr val="FF0000"/>
              </a:solidFill>
            </a:endParaRPr>
          </a:p>
        </p:txBody>
      </p:sp>
      <p:cxnSp>
        <p:nvCxnSpPr>
          <p:cNvPr id="22" name="直接连接符 21"/>
          <p:cNvCxnSpPr/>
          <p:nvPr/>
        </p:nvCxnSpPr>
        <p:spPr>
          <a:xfrm flipV="1">
            <a:off x="0" y="530759"/>
            <a:ext cx="9144000" cy="93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26" name="Picture 2" descr="E:\XY兴云新能源\XY企管-JQ\02同事\XYP姜泉\自动泊车\01车辆信息\303839753297133415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2270398"/>
            <a:ext cx="2400267" cy="18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E:\XY兴云新能源\XY企管-JQ\02同事\XYP姜泉\自动泊车\01车辆信息\413621114637694854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5" y="4221088"/>
            <a:ext cx="2400268" cy="1800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1" name="内容占位符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30449562"/>
              </p:ext>
            </p:extLst>
          </p:nvPr>
        </p:nvGraphicFramePr>
        <p:xfrm>
          <a:off x="3892527" y="2145060"/>
          <a:ext cx="4709105" cy="40767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7391"/>
                <a:gridCol w="1166785"/>
                <a:gridCol w="3124929"/>
              </a:tblGrid>
              <a:tr h="28803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No.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 smtClean="0"/>
                        <a:t>project</a:t>
                      </a:r>
                      <a:endParaRPr lang="zh-CN" altLang="en-US" sz="14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value</a:t>
                      </a:r>
                      <a:endParaRPr lang="zh-CN" altLang="en-US" sz="1400" dirty="0"/>
                    </a:p>
                  </a:txBody>
                  <a:tcPr/>
                </a:tc>
              </a:tr>
              <a:tr h="19925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50" dirty="0" smtClean="0"/>
                        <a:t>车型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dirty="0" smtClean="0"/>
                        <a:t>鑫盛</a:t>
                      </a:r>
                      <a:r>
                        <a:rPr lang="en-US" altLang="zh-CN" sz="1050" dirty="0" smtClean="0"/>
                        <a:t>e·</a:t>
                      </a:r>
                      <a:r>
                        <a:rPr lang="zh-CN" altLang="en-US" sz="1050" dirty="0" smtClean="0"/>
                        <a:t>华</a:t>
                      </a:r>
                    </a:p>
                  </a:txBody>
                  <a:tcPr/>
                </a:tc>
              </a:tr>
              <a:tr h="17931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2</a:t>
                      </a:r>
                      <a:endParaRPr lang="zh-CN" altLang="en-US" sz="105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50" dirty="0" smtClean="0"/>
                        <a:t>长*宽*高（</a:t>
                      </a:r>
                      <a:r>
                        <a:rPr lang="en-US" altLang="zh-CN" sz="1050" dirty="0" smtClean="0"/>
                        <a:t>mm</a:t>
                      </a:r>
                      <a:r>
                        <a:rPr lang="zh-CN" altLang="en-US" sz="1050" dirty="0" smtClean="0"/>
                        <a:t>）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2726</a:t>
                      </a:r>
                      <a:r>
                        <a:rPr lang="zh-CN" altLang="en-US" sz="1050" dirty="0" smtClean="0"/>
                        <a:t>*</a:t>
                      </a:r>
                      <a:r>
                        <a:rPr lang="en-US" altLang="zh-CN" sz="1050" dirty="0" smtClean="0"/>
                        <a:t>1510</a:t>
                      </a:r>
                      <a:r>
                        <a:rPr lang="zh-CN" altLang="en-US" sz="1050" dirty="0" smtClean="0"/>
                        <a:t>*</a:t>
                      </a:r>
                      <a:r>
                        <a:rPr lang="en-US" altLang="zh-CN" sz="1050" dirty="0" smtClean="0"/>
                        <a:t>1543</a:t>
                      </a:r>
                      <a:endParaRPr lang="zh-CN" altLang="en-US" sz="1050" dirty="0" smtClean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3</a:t>
                      </a:r>
                      <a:endParaRPr lang="zh-CN" altLang="en-US" sz="105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50" dirty="0" smtClean="0"/>
                        <a:t>整备质量（</a:t>
                      </a:r>
                      <a:r>
                        <a:rPr lang="en-US" altLang="zh-CN" sz="1050" dirty="0" smtClean="0"/>
                        <a:t>kg</a:t>
                      </a:r>
                      <a:r>
                        <a:rPr lang="zh-CN" altLang="en-US" sz="1050" dirty="0" smtClean="0"/>
                        <a:t>）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870</a:t>
                      </a:r>
                      <a:endParaRPr lang="zh-CN" altLang="en-US" sz="1050" dirty="0" smtClean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4</a:t>
                      </a:r>
                      <a:endParaRPr lang="zh-CN" altLang="en-US" sz="105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50" dirty="0" smtClean="0"/>
                        <a:t>轴距（</a:t>
                      </a:r>
                      <a:r>
                        <a:rPr lang="en-US" altLang="zh-CN" sz="1050" dirty="0" smtClean="0"/>
                        <a:t>mm</a:t>
                      </a:r>
                      <a:r>
                        <a:rPr lang="zh-CN" altLang="en-US" sz="1050" dirty="0" smtClean="0"/>
                        <a:t>）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1865</a:t>
                      </a:r>
                      <a:endParaRPr lang="zh-CN" altLang="en-US" sz="1050" dirty="0" smtClean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dirty="0" smtClean="0"/>
                        <a:t>前轮距（</a:t>
                      </a:r>
                      <a:r>
                        <a:rPr lang="en-US" altLang="zh-CN" sz="1050" dirty="0" smtClean="0"/>
                        <a:t>mm</a:t>
                      </a:r>
                      <a:r>
                        <a:rPr lang="zh-CN" altLang="en-US" sz="1050" dirty="0" smtClean="0"/>
                        <a:t>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1285</a:t>
                      </a:r>
                      <a:endParaRPr lang="zh-CN" altLang="en-US" sz="1050" dirty="0" smtClean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dirty="0" smtClean="0"/>
                        <a:t>后轮距（</a:t>
                      </a:r>
                      <a:r>
                        <a:rPr lang="en-US" altLang="zh-CN" sz="1050" dirty="0" smtClean="0"/>
                        <a:t>mm</a:t>
                      </a:r>
                      <a:r>
                        <a:rPr lang="zh-CN" altLang="en-US" sz="1050" dirty="0" smtClean="0"/>
                        <a:t>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1285</a:t>
                      </a:r>
                      <a:endParaRPr lang="zh-CN" altLang="en-US" sz="1050" dirty="0" smtClean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50" dirty="0" smtClean="0"/>
                        <a:t>前后轮胎规格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155/65 R13</a:t>
                      </a:r>
                      <a:endParaRPr lang="zh-CN" altLang="en-US" sz="1050" dirty="0" smtClean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50" dirty="0" smtClean="0"/>
                        <a:t>前后制动器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dirty="0" smtClean="0"/>
                        <a:t>卡钳盘式</a:t>
                      </a:r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9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50" dirty="0" smtClean="0"/>
                        <a:t>后悬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dirty="0" smtClean="0"/>
                        <a:t>麦弗逊式独立悬架带横拉杆</a:t>
                      </a:r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50" dirty="0" smtClean="0"/>
                        <a:t>驱动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dirty="0" smtClean="0"/>
                        <a:t>后置后驱</a:t>
                      </a:r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11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dirty="0" smtClean="0"/>
                        <a:t>最高车速（</a:t>
                      </a:r>
                      <a:r>
                        <a:rPr lang="en-US" altLang="zh-CN" sz="1050" dirty="0" smtClean="0"/>
                        <a:t>km/h</a:t>
                      </a:r>
                      <a:r>
                        <a:rPr lang="zh-CN" altLang="en-US" sz="1050" dirty="0" smtClean="0"/>
                        <a:t>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55±5</a:t>
                      </a:r>
                      <a:endParaRPr lang="zh-CN" altLang="en-US" sz="1050" dirty="0" smtClean="0"/>
                    </a:p>
                  </a:txBody>
                  <a:tcPr/>
                </a:tc>
              </a:tr>
              <a:tr h="21090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12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50" dirty="0" smtClean="0"/>
                        <a:t>总续航里程（</a:t>
                      </a:r>
                      <a:r>
                        <a:rPr lang="en-US" altLang="zh-CN" sz="1050" dirty="0" smtClean="0"/>
                        <a:t>km</a:t>
                      </a:r>
                      <a:r>
                        <a:rPr lang="zh-CN" altLang="en-US" sz="1050" dirty="0" smtClean="0"/>
                        <a:t>）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110±10</a:t>
                      </a:r>
                      <a:endParaRPr lang="zh-CN" altLang="en-US" sz="1050" dirty="0" smtClean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50" dirty="0" smtClean="0"/>
                        <a:t>电压（</a:t>
                      </a:r>
                      <a:r>
                        <a:rPr lang="en-US" altLang="zh-CN" sz="1050" dirty="0" smtClean="0"/>
                        <a:t>v</a:t>
                      </a:r>
                      <a:r>
                        <a:rPr lang="zh-CN" altLang="en-US" sz="1050" dirty="0" smtClean="0"/>
                        <a:t>）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strike="sngStrike" dirty="0" smtClean="0"/>
                        <a:t>72</a:t>
                      </a:r>
                      <a:r>
                        <a:rPr lang="en-US" altLang="zh-CN" sz="1050" strike="noStrike" baseline="0" dirty="0" smtClean="0"/>
                        <a:t> </a:t>
                      </a:r>
                      <a:r>
                        <a:rPr lang="en-US" altLang="zh-CN" sz="1050" strike="noStrike" dirty="0" smtClean="0">
                          <a:solidFill>
                            <a:srgbClr val="FF0000"/>
                          </a:solidFill>
                        </a:rPr>
                        <a:t>132</a:t>
                      </a:r>
                      <a:endParaRPr lang="zh-CN" altLang="en-US" sz="1050" strike="noStrike" dirty="0" smtClean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14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50" dirty="0" smtClean="0"/>
                        <a:t>最小转弯半径</a:t>
                      </a:r>
                      <a:r>
                        <a:rPr lang="en-US" altLang="zh-CN" sz="1050" dirty="0" smtClean="0"/>
                        <a:t>(m)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3.6</a:t>
                      </a:r>
                      <a:endParaRPr lang="zh-CN" altLang="en-US" sz="1050" dirty="0" smtClean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dirty="0" smtClean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1898204"/>
              </p:ext>
            </p:extLst>
          </p:nvPr>
        </p:nvGraphicFramePr>
        <p:xfrm>
          <a:off x="7797738" y="746724"/>
          <a:ext cx="914400" cy="828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23" name="工作表" showAsIcon="1" r:id="rId6" imgW="914400" imgH="828720" progId="Excel.Sheet.12">
                  <p:embed/>
                </p:oleObj>
              </mc:Choice>
              <mc:Fallback>
                <p:oleObj name="工作表" showAsIcon="1" r:id="rId6" imgW="914400" imgH="82872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7797738" y="746724"/>
                        <a:ext cx="914400" cy="828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矩形 8"/>
          <p:cNvSpPr/>
          <p:nvPr/>
        </p:nvSpPr>
        <p:spPr>
          <a:xfrm>
            <a:off x="7645122" y="1353139"/>
            <a:ext cx="1293387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000" dirty="0"/>
              <a:t>鑫盛</a:t>
            </a:r>
            <a:r>
              <a:rPr lang="en-US" altLang="zh-CN" sz="1000" dirty="0"/>
              <a:t>e</a:t>
            </a:r>
            <a:r>
              <a:rPr lang="zh-CN" altLang="en-US" sz="1000" dirty="0"/>
              <a:t>华参数配置表</a:t>
            </a:r>
          </a:p>
        </p:txBody>
      </p:sp>
    </p:spTree>
    <p:extLst>
      <p:ext uri="{BB962C8B-B14F-4D97-AF65-F5344CB8AC3E}">
        <p14:creationId xmlns:p14="http://schemas.microsoft.com/office/powerpoint/2010/main" val="1146236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直接连接符 21"/>
          <p:cNvCxnSpPr/>
          <p:nvPr/>
        </p:nvCxnSpPr>
        <p:spPr>
          <a:xfrm flipV="1">
            <a:off x="0" y="530759"/>
            <a:ext cx="9144000" cy="93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矩形 48"/>
          <p:cNvSpPr/>
          <p:nvPr/>
        </p:nvSpPr>
        <p:spPr>
          <a:xfrm>
            <a:off x="42494" y="44624"/>
            <a:ext cx="1674186" cy="504056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dirty="0" smtClean="0">
                <a:solidFill>
                  <a:schemeClr val="tx1"/>
                </a:solidFill>
              </a:rPr>
              <a:t>汽车智能化规划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7533787"/>
              </p:ext>
            </p:extLst>
          </p:nvPr>
        </p:nvGraphicFramePr>
        <p:xfrm>
          <a:off x="107504" y="620688"/>
          <a:ext cx="2633537" cy="452596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50182"/>
                <a:gridCol w="2083355"/>
              </a:tblGrid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u="none" strike="noStrike" dirty="0">
                          <a:effectLst/>
                        </a:rPr>
                        <a:t>功能</a:t>
                      </a:r>
                      <a:endParaRPr lang="zh-CN" altLang="en-US" sz="800" b="1" i="0" u="none" strike="noStrike" dirty="0">
                        <a:solidFill>
                          <a:srgbClr val="FFFFFF"/>
                        </a:solidFill>
                        <a:effectLst/>
                        <a:latin typeface="Arial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u="none" strike="noStrike">
                          <a:effectLst/>
                        </a:rPr>
                        <a:t>功能模块全称</a:t>
                      </a:r>
                      <a:endParaRPr lang="zh-CN" altLang="en-US" sz="800" b="1" i="0" u="none" strike="noStrike">
                        <a:solidFill>
                          <a:srgbClr val="FFFFFF"/>
                        </a:solidFill>
                        <a:effectLst/>
                        <a:latin typeface="Arial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effectLst/>
                        </a:rPr>
                        <a:t>PEPS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Passive Entry &amp; Passive Start</a:t>
                      </a:r>
                      <a:r>
                        <a:rPr lang="zh-CN" altLang="en-US" sz="700" u="none" strike="noStrike">
                          <a:effectLst/>
                        </a:rPr>
                        <a:t>一键启动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effectLst/>
                        </a:rPr>
                        <a:t>VCS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Vehicular Communication Systems</a:t>
                      </a:r>
                      <a:r>
                        <a:rPr lang="zh-CN" altLang="en-US" sz="700" u="none" strike="noStrike">
                          <a:effectLst/>
                        </a:rPr>
                        <a:t>车联网系统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effectLst/>
                        </a:rPr>
                        <a:t>3D AVM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3D Around View Monitor </a:t>
                      </a:r>
                      <a:r>
                        <a:rPr lang="zh-CN" altLang="en-US" sz="700" u="none" strike="noStrike">
                          <a:effectLst/>
                        </a:rPr>
                        <a:t>全景式监控影像系统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effectLst/>
                        </a:rPr>
                        <a:t>HHC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Hill-start hold control</a:t>
                      </a:r>
                      <a:r>
                        <a:rPr lang="zh-CN" altLang="en-US" sz="700" u="none" strike="noStrike">
                          <a:effectLst/>
                        </a:rPr>
                        <a:t>坡道起步辅助控制系统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effectLst/>
                        </a:rPr>
                        <a:t>ACC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Adaptive Cruise Control</a:t>
                      </a:r>
                      <a:r>
                        <a:rPr lang="zh-CN" altLang="en-US" sz="700" u="none" strike="noStrike">
                          <a:effectLst/>
                        </a:rPr>
                        <a:t>自适应巡航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effectLst/>
                        </a:rPr>
                        <a:t>IHC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Intelligent High Beam Control</a:t>
                      </a:r>
                      <a:r>
                        <a:rPr lang="zh-CN" altLang="en-US" sz="700" u="none" strike="noStrike">
                          <a:effectLst/>
                        </a:rPr>
                        <a:t>智能远光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effectLst/>
                        </a:rPr>
                        <a:t>TSR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 dirty="0">
                          <a:effectLst/>
                        </a:rPr>
                        <a:t>Traffic Sign Recognition</a:t>
                      </a:r>
                      <a:r>
                        <a:rPr lang="zh-CN" altLang="en-US" sz="700" u="none" strike="noStrike" dirty="0">
                          <a:effectLst/>
                        </a:rPr>
                        <a:t>交通标识</a:t>
                      </a:r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effectLst/>
                        </a:rPr>
                        <a:t>LDW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Lane Departure Warning</a:t>
                      </a:r>
                      <a:r>
                        <a:rPr lang="zh-CN" altLang="en-US" sz="700" u="none" strike="noStrike">
                          <a:effectLst/>
                        </a:rPr>
                        <a:t>车道偏离预警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effectLst/>
                        </a:rPr>
                        <a:t>LKA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Lane Keeping Assist</a:t>
                      </a:r>
                      <a:r>
                        <a:rPr lang="zh-CN" altLang="en-US" sz="700" u="none" strike="noStrike">
                          <a:effectLst/>
                        </a:rPr>
                        <a:t>车道保持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effectLst/>
                        </a:rPr>
                        <a:t>PDS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Pedestrian detection</a:t>
                      </a:r>
                      <a:r>
                        <a:rPr lang="zh-CN" altLang="en-US" sz="700" u="none" strike="noStrike">
                          <a:effectLst/>
                        </a:rPr>
                        <a:t>行人检测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effectLst/>
                        </a:rPr>
                        <a:t>FCW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 dirty="0">
                          <a:effectLst/>
                        </a:rPr>
                        <a:t>Forward  Collision Warning </a:t>
                      </a:r>
                      <a:r>
                        <a:rPr lang="zh-CN" altLang="en-US" sz="700" u="none" strike="noStrike" dirty="0">
                          <a:effectLst/>
                        </a:rPr>
                        <a:t>前方碰撞预警</a:t>
                      </a:r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effectLst/>
                        </a:rPr>
                        <a:t>ALC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Auto Lane Change</a:t>
                      </a:r>
                      <a:r>
                        <a:rPr lang="zh-CN" altLang="en-US" sz="700" u="none" strike="noStrike">
                          <a:effectLst/>
                        </a:rPr>
                        <a:t>自动变道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effectLst/>
                        </a:rPr>
                        <a:t>BSD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 dirty="0">
                          <a:effectLst/>
                        </a:rPr>
                        <a:t>Blind Spot Detection</a:t>
                      </a:r>
                      <a:r>
                        <a:rPr lang="zh-CN" altLang="en-US" sz="700" u="none" strike="noStrike" dirty="0">
                          <a:effectLst/>
                        </a:rPr>
                        <a:t>盲点检测</a:t>
                      </a:r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 dirty="0">
                          <a:effectLst/>
                        </a:rPr>
                        <a:t>TLR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 dirty="0">
                          <a:effectLst/>
                        </a:rPr>
                        <a:t>Traffic Light Recognition</a:t>
                      </a:r>
                      <a:r>
                        <a:rPr lang="zh-CN" altLang="en-US" sz="700" u="none" strike="noStrike" dirty="0">
                          <a:effectLst/>
                        </a:rPr>
                        <a:t>交通信号灯识别系统</a:t>
                      </a:r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effectLst/>
                        </a:rPr>
                        <a:t>DFM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Driver Fatigue Monitor System</a:t>
                      </a:r>
                      <a:r>
                        <a:rPr lang="zh-CN" altLang="en-US" sz="700" u="none" strike="noStrike">
                          <a:effectLst/>
                        </a:rPr>
                        <a:t>疲劳驾驶预警系统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effectLst/>
                        </a:rPr>
                        <a:t>NVS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Night Vision System</a:t>
                      </a:r>
                      <a:r>
                        <a:rPr lang="zh-CN" altLang="en-US" sz="700" u="none" strike="noStrike">
                          <a:effectLst/>
                        </a:rPr>
                        <a:t>夜视系统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effectLst/>
                        </a:rPr>
                        <a:t>TMC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Traffic Message Channel</a:t>
                      </a:r>
                      <a:r>
                        <a:rPr lang="zh-CN" altLang="en-US" sz="700" u="none" strike="noStrike">
                          <a:effectLst/>
                        </a:rPr>
                        <a:t>实时交通系统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effectLst/>
                        </a:rPr>
                        <a:t>AR NAVI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Augmented Reality Navigation</a:t>
                      </a:r>
                      <a:r>
                        <a:rPr lang="zh-CN" altLang="en-US" sz="700" u="none" strike="noStrike">
                          <a:effectLst/>
                        </a:rPr>
                        <a:t>增强现实导航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effectLst/>
                        </a:rPr>
                        <a:t>AEB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Autonomous Emergency Braking</a:t>
                      </a:r>
                      <a:r>
                        <a:rPr lang="zh-CN" altLang="en-US" sz="700" u="none" strike="noStrike">
                          <a:effectLst/>
                        </a:rPr>
                        <a:t>自动紧急制动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effectLst/>
                        </a:rPr>
                        <a:t>S-APA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Semi-automatic Parking Assistant</a:t>
                      </a:r>
                      <a:r>
                        <a:rPr lang="zh-CN" altLang="en-US" sz="700" u="none" strike="noStrike">
                          <a:effectLst/>
                        </a:rPr>
                        <a:t>半自动泊车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effectLst/>
                        </a:rPr>
                        <a:t>EPB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Electrical Parking Brake</a:t>
                      </a:r>
                      <a:r>
                        <a:rPr lang="zh-CN" altLang="en-US" sz="700" u="none" strike="noStrike">
                          <a:effectLst/>
                        </a:rPr>
                        <a:t>电子驻车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effectLst/>
                        </a:rPr>
                        <a:t>DOW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 dirty="0">
                          <a:effectLst/>
                        </a:rPr>
                        <a:t>Door Open Warning</a:t>
                      </a:r>
                      <a:r>
                        <a:rPr lang="zh-CN" altLang="en-US" sz="700" u="none" strike="noStrike" dirty="0">
                          <a:effectLst/>
                        </a:rPr>
                        <a:t>开门警示</a:t>
                      </a:r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</a:tbl>
          </a:graphicData>
        </a:graphic>
      </p:graphicFrame>
      <p:grpSp>
        <p:nvGrpSpPr>
          <p:cNvPr id="37" name="组合 36"/>
          <p:cNvGrpSpPr/>
          <p:nvPr/>
        </p:nvGrpSpPr>
        <p:grpSpPr>
          <a:xfrm>
            <a:off x="3347864" y="1457134"/>
            <a:ext cx="5550197" cy="5212226"/>
            <a:chOff x="0" y="0"/>
            <a:chExt cx="6013545" cy="5191857"/>
          </a:xfrm>
        </p:grpSpPr>
        <p:cxnSp>
          <p:nvCxnSpPr>
            <p:cNvPr id="38" name="曲线连接符 37"/>
            <p:cNvCxnSpPr/>
            <p:nvPr/>
          </p:nvCxnSpPr>
          <p:spPr>
            <a:xfrm>
              <a:off x="1905820" y="2285421"/>
              <a:ext cx="1544364" cy="976067"/>
            </a:xfrm>
            <a:prstGeom prst="curvedConnector3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曲线连接符 39"/>
            <p:cNvCxnSpPr/>
            <p:nvPr/>
          </p:nvCxnSpPr>
          <p:spPr>
            <a:xfrm rot="5400000" flipH="1" flipV="1">
              <a:off x="3488526" y="1991528"/>
              <a:ext cx="1484825" cy="490318"/>
            </a:xfrm>
            <a:prstGeom prst="curvedConnector3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曲线连接符 49"/>
            <p:cNvCxnSpPr/>
            <p:nvPr/>
          </p:nvCxnSpPr>
          <p:spPr>
            <a:xfrm rot="10800000" flipV="1">
              <a:off x="2199399" y="852073"/>
              <a:ext cx="1697844" cy="787950"/>
            </a:xfrm>
            <a:prstGeom prst="curvedConnector3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线形标注 2 51"/>
            <p:cNvSpPr/>
            <p:nvPr/>
          </p:nvSpPr>
          <p:spPr>
            <a:xfrm flipH="1">
              <a:off x="1213770" y="3103534"/>
              <a:ext cx="587262" cy="206942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370758"/>
                <a:gd name="adj6" fmla="val -65600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HHC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  <p:grpSp>
          <p:nvGrpSpPr>
            <p:cNvPr id="53" name="组合 52"/>
            <p:cNvGrpSpPr/>
            <p:nvPr/>
          </p:nvGrpSpPr>
          <p:grpSpPr>
            <a:xfrm>
              <a:off x="4134904" y="103472"/>
              <a:ext cx="1599740" cy="1443024"/>
              <a:chOff x="4134904" y="103472"/>
              <a:chExt cx="1416129" cy="1418831"/>
            </a:xfrm>
          </p:grpSpPr>
          <p:sp>
            <p:nvSpPr>
              <p:cNvPr id="81" name="流程图: 联系 80"/>
              <p:cNvSpPr/>
              <p:nvPr/>
            </p:nvSpPr>
            <p:spPr>
              <a:xfrm>
                <a:off x="4134904" y="103472"/>
                <a:ext cx="1416129" cy="1418831"/>
              </a:xfrm>
              <a:prstGeom prst="flowChartConnector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82" name="矩形 81"/>
              <p:cNvSpPr/>
              <p:nvPr/>
            </p:nvSpPr>
            <p:spPr>
              <a:xfrm>
                <a:off x="4296237" y="458945"/>
                <a:ext cx="1111202" cy="646331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  <a:scene3d>
                  <a:camera prst="orthographicFront"/>
                  <a:lightRig rig="balanced" dir="t">
                    <a:rot lat="0" lon="0" rev="2100000"/>
                  </a:lightRig>
                </a:scene3d>
                <a:sp3d extrusionH="57150" prstMaterial="metal">
                  <a:bevelT w="38100" h="25400"/>
                  <a:contourClr>
                    <a:schemeClr val="bg2"/>
                  </a:contourClr>
                </a:sp3d>
              </a:bodyPr>
              <a:lstStyle>
                <a:lvl1pPr marL="0" indent="0">
                  <a:defRPr sz="1100"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zh-CN" altLang="en-US" sz="3600" b="1" cap="none" spc="0">
                    <a:ln w="50800"/>
                    <a:solidFill>
                      <a:srgbClr val="7030A0"/>
                    </a:solidFill>
                    <a:effectLst/>
                  </a:rPr>
                  <a:t>停靠</a:t>
                </a:r>
              </a:p>
            </p:txBody>
          </p:sp>
        </p:grpSp>
        <p:sp>
          <p:nvSpPr>
            <p:cNvPr id="54" name="线形标注 2 53"/>
            <p:cNvSpPr/>
            <p:nvPr/>
          </p:nvSpPr>
          <p:spPr>
            <a:xfrm>
              <a:off x="5380642" y="1687361"/>
              <a:ext cx="632903" cy="206942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78894"/>
                <a:gd name="adj6" fmla="val -48195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S-APA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55" name="线形标注 2 54"/>
            <p:cNvSpPr/>
            <p:nvPr/>
          </p:nvSpPr>
          <p:spPr>
            <a:xfrm flipH="1">
              <a:off x="3450183" y="0"/>
              <a:ext cx="587262" cy="206942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148910"/>
                <a:gd name="adj6" fmla="val -57825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EPB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56" name="线形标注 2 55"/>
            <p:cNvSpPr/>
            <p:nvPr/>
          </p:nvSpPr>
          <p:spPr>
            <a:xfrm flipH="1">
              <a:off x="2804910" y="458076"/>
              <a:ext cx="626301" cy="224366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168240"/>
                <a:gd name="adj6" fmla="val -42943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DOW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  <p:grpSp>
          <p:nvGrpSpPr>
            <p:cNvPr id="57" name="组合 56"/>
            <p:cNvGrpSpPr/>
            <p:nvPr/>
          </p:nvGrpSpPr>
          <p:grpSpPr>
            <a:xfrm>
              <a:off x="420363" y="1069320"/>
              <a:ext cx="1599740" cy="1443024"/>
              <a:chOff x="420363" y="1069320"/>
              <a:chExt cx="1416129" cy="1418831"/>
            </a:xfrm>
          </p:grpSpPr>
          <p:sp>
            <p:nvSpPr>
              <p:cNvPr id="79" name="流程图: 联系 78"/>
              <p:cNvSpPr/>
              <p:nvPr/>
            </p:nvSpPr>
            <p:spPr>
              <a:xfrm>
                <a:off x="420363" y="1069320"/>
                <a:ext cx="1416129" cy="1418831"/>
              </a:xfrm>
              <a:prstGeom prst="flowChartConnector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80" name="矩形 79"/>
              <p:cNvSpPr/>
              <p:nvPr/>
            </p:nvSpPr>
            <p:spPr>
              <a:xfrm>
                <a:off x="572827" y="1424793"/>
                <a:ext cx="1111202" cy="646331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  <a:scene3d>
                  <a:camera prst="orthographicFront"/>
                  <a:lightRig rig="balanced" dir="t">
                    <a:rot lat="0" lon="0" rev="2100000"/>
                  </a:lightRig>
                </a:scene3d>
                <a:sp3d extrusionH="57150" prstMaterial="metal">
                  <a:bevelT w="38100" h="25400"/>
                  <a:contourClr>
                    <a:schemeClr val="bg2"/>
                  </a:contourClr>
                </a:sp3d>
              </a:bodyPr>
              <a:lstStyle>
                <a:lvl1pPr marL="0" indent="0">
                  <a:defRPr sz="1100"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zh-CN" altLang="en-US" sz="3600" b="1" cap="none" spc="0">
                    <a:ln w="50800"/>
                    <a:solidFill>
                      <a:srgbClr val="7030A0"/>
                    </a:solidFill>
                    <a:effectLst/>
                  </a:rPr>
                  <a:t>出发</a:t>
                </a:r>
              </a:p>
            </p:txBody>
          </p:sp>
        </p:grpSp>
        <p:sp>
          <p:nvSpPr>
            <p:cNvPr id="58" name="线形标注 2 57"/>
            <p:cNvSpPr/>
            <p:nvPr/>
          </p:nvSpPr>
          <p:spPr>
            <a:xfrm>
              <a:off x="1908514" y="823583"/>
              <a:ext cx="650755" cy="206942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145626"/>
                <a:gd name="adj6" fmla="val -53250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PEPS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59" name="线形标注 2 58"/>
            <p:cNvSpPr/>
            <p:nvPr/>
          </p:nvSpPr>
          <p:spPr>
            <a:xfrm flipH="1">
              <a:off x="382465" y="2736223"/>
              <a:ext cx="882792" cy="206942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128992"/>
                <a:gd name="adj6" fmla="val -22758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3D AVM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  <p:grpSp>
          <p:nvGrpSpPr>
            <p:cNvPr id="60" name="组合 59"/>
            <p:cNvGrpSpPr/>
            <p:nvPr/>
          </p:nvGrpSpPr>
          <p:grpSpPr>
            <a:xfrm>
              <a:off x="3167236" y="3039746"/>
              <a:ext cx="2022012" cy="1443024"/>
              <a:chOff x="3167238" y="3039746"/>
              <a:chExt cx="1789936" cy="1418831"/>
            </a:xfrm>
          </p:grpSpPr>
          <p:sp>
            <p:nvSpPr>
              <p:cNvPr id="77" name="流程图: 联系 76"/>
              <p:cNvSpPr/>
              <p:nvPr/>
            </p:nvSpPr>
            <p:spPr>
              <a:xfrm>
                <a:off x="3336994" y="3039746"/>
                <a:ext cx="1416129" cy="1418831"/>
              </a:xfrm>
              <a:prstGeom prst="flowChartConnector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78" name="矩形 77"/>
              <p:cNvSpPr/>
              <p:nvPr/>
            </p:nvSpPr>
            <p:spPr>
              <a:xfrm>
                <a:off x="3167238" y="3395219"/>
                <a:ext cx="1789936" cy="646331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  <a:scene3d>
                  <a:camera prst="orthographicFront"/>
                  <a:lightRig rig="balanced" dir="t">
                    <a:rot lat="0" lon="0" rev="2100000"/>
                  </a:lightRig>
                </a:scene3d>
                <a:sp3d extrusionH="57150" prstMaterial="metal">
                  <a:bevelT w="38100" h="25400"/>
                  <a:contourClr>
                    <a:schemeClr val="bg2"/>
                  </a:contourClr>
                </a:sp3d>
              </a:bodyPr>
              <a:lstStyle>
                <a:lvl1pPr marL="0" indent="0">
                  <a:defRPr sz="1100"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zh-CN" altLang="en-US" sz="3600" b="1" cap="none" spc="0">
                    <a:ln w="50800"/>
                    <a:solidFill>
                      <a:srgbClr val="7030A0"/>
                    </a:solidFill>
                    <a:effectLst/>
                  </a:rPr>
                  <a:t>行进中</a:t>
                </a:r>
              </a:p>
            </p:txBody>
          </p:sp>
        </p:grpSp>
        <p:sp>
          <p:nvSpPr>
            <p:cNvPr id="61" name="线形标注 2 60"/>
            <p:cNvSpPr/>
            <p:nvPr/>
          </p:nvSpPr>
          <p:spPr>
            <a:xfrm flipH="1">
              <a:off x="2087225" y="3554315"/>
              <a:ext cx="587262" cy="206942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122268"/>
                <a:gd name="adj6" fmla="val -106987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ACC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62" name="线形标注 2 61"/>
            <p:cNvSpPr/>
            <p:nvPr/>
          </p:nvSpPr>
          <p:spPr>
            <a:xfrm flipH="1">
              <a:off x="2147417" y="3914294"/>
              <a:ext cx="587262" cy="206942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122268"/>
                <a:gd name="adj6" fmla="val -106987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IHC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63" name="线形标注 2 62"/>
            <p:cNvSpPr/>
            <p:nvPr/>
          </p:nvSpPr>
          <p:spPr>
            <a:xfrm flipH="1">
              <a:off x="2441047" y="4157755"/>
              <a:ext cx="587262" cy="206942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74274"/>
                <a:gd name="adj6" fmla="val -66002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TSR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64" name="线形标注 2 63"/>
            <p:cNvSpPr/>
            <p:nvPr/>
          </p:nvSpPr>
          <p:spPr>
            <a:xfrm flipH="1">
              <a:off x="2674487" y="4431227"/>
              <a:ext cx="591956" cy="206942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74273"/>
                <a:gd name="adj6" fmla="val -57833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LDW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65" name="线形标注 2 64"/>
            <p:cNvSpPr/>
            <p:nvPr/>
          </p:nvSpPr>
          <p:spPr>
            <a:xfrm flipH="1">
              <a:off x="2971800" y="4697876"/>
              <a:ext cx="561631" cy="227281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102405"/>
                <a:gd name="adj6" fmla="val -64257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LKA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66" name="线形标注 2 65"/>
            <p:cNvSpPr/>
            <p:nvPr/>
          </p:nvSpPr>
          <p:spPr>
            <a:xfrm flipH="1">
              <a:off x="3333751" y="4960974"/>
              <a:ext cx="523054" cy="230883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204968"/>
                <a:gd name="adj6" fmla="val -27095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PDS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67" name="线形标注 2 66"/>
            <p:cNvSpPr/>
            <p:nvPr/>
          </p:nvSpPr>
          <p:spPr>
            <a:xfrm>
              <a:off x="4270072" y="4951765"/>
              <a:ext cx="632903" cy="206942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229043"/>
                <a:gd name="adj6" fmla="val -33355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FCW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68" name="线形标注 2 67"/>
            <p:cNvSpPr/>
            <p:nvPr/>
          </p:nvSpPr>
          <p:spPr>
            <a:xfrm>
              <a:off x="4494817" y="4659974"/>
              <a:ext cx="632903" cy="206942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80794"/>
                <a:gd name="adj6" fmla="val -40648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ALC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69" name="线形标注 2 68"/>
            <p:cNvSpPr/>
            <p:nvPr/>
          </p:nvSpPr>
          <p:spPr>
            <a:xfrm>
              <a:off x="4961198" y="4384710"/>
              <a:ext cx="632903" cy="206942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10696"/>
                <a:gd name="adj6" fmla="val -49209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BSD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70" name="线形标注 2 69"/>
            <p:cNvSpPr/>
            <p:nvPr/>
          </p:nvSpPr>
          <p:spPr>
            <a:xfrm>
              <a:off x="4872800" y="2343718"/>
              <a:ext cx="632903" cy="206942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87363"/>
                <a:gd name="adj6" fmla="val -76848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AEB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71" name="线形标注 2 70"/>
            <p:cNvSpPr/>
            <p:nvPr/>
          </p:nvSpPr>
          <p:spPr>
            <a:xfrm>
              <a:off x="5123123" y="4127535"/>
              <a:ext cx="632903" cy="206942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26125"/>
                <a:gd name="adj6" fmla="val -44694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TLR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72" name="线形标注 2 71"/>
            <p:cNvSpPr/>
            <p:nvPr/>
          </p:nvSpPr>
          <p:spPr>
            <a:xfrm>
              <a:off x="5170748" y="3841785"/>
              <a:ext cx="632903" cy="206942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72154"/>
                <a:gd name="adj6" fmla="val -41683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DFM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73" name="线形标注 2 72"/>
            <p:cNvSpPr/>
            <p:nvPr/>
          </p:nvSpPr>
          <p:spPr>
            <a:xfrm>
              <a:off x="5227898" y="3584610"/>
              <a:ext cx="632903" cy="206942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72154"/>
                <a:gd name="adj6" fmla="val -41683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NVS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74" name="线形标注 2 73"/>
            <p:cNvSpPr/>
            <p:nvPr/>
          </p:nvSpPr>
          <p:spPr>
            <a:xfrm>
              <a:off x="5161223" y="3317910"/>
              <a:ext cx="632903" cy="206942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72154"/>
                <a:gd name="adj6" fmla="val -41683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TMC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75" name="线形标注 2 74"/>
            <p:cNvSpPr/>
            <p:nvPr/>
          </p:nvSpPr>
          <p:spPr>
            <a:xfrm>
              <a:off x="5037398" y="3051209"/>
              <a:ext cx="849052" cy="207073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72154"/>
                <a:gd name="adj6" fmla="val -41683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AR</a:t>
              </a:r>
              <a:r>
                <a:rPr lang="en-US" altLang="zh-CN" sz="1200" baseline="0">
                  <a:solidFill>
                    <a:schemeClr val="tx1"/>
                  </a:solidFill>
                </a:rPr>
                <a:t> NAVI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76" name="线形标注 2 75"/>
            <p:cNvSpPr/>
            <p:nvPr/>
          </p:nvSpPr>
          <p:spPr>
            <a:xfrm flipH="1">
              <a:off x="0" y="2432084"/>
              <a:ext cx="570173" cy="207073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19807"/>
                <a:gd name="adj6" fmla="val -32337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VCS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73147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直接连接符 13"/>
          <p:cNvCxnSpPr/>
          <p:nvPr/>
        </p:nvCxnSpPr>
        <p:spPr>
          <a:xfrm flipV="1">
            <a:off x="0" y="530759"/>
            <a:ext cx="9144000" cy="93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6" name="矩形 65"/>
          <p:cNvSpPr/>
          <p:nvPr/>
        </p:nvSpPr>
        <p:spPr>
          <a:xfrm>
            <a:off x="42494" y="44624"/>
            <a:ext cx="1674186" cy="504056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dirty="0" smtClean="0">
                <a:solidFill>
                  <a:schemeClr val="tx1"/>
                </a:solidFill>
              </a:rPr>
              <a:t>汽车智能化规划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56" name="内容占位符 1"/>
          <p:cNvSpPr txBox="1">
            <a:spLocks/>
          </p:cNvSpPr>
          <p:nvPr/>
        </p:nvSpPr>
        <p:spPr>
          <a:xfrm>
            <a:off x="384867" y="692696"/>
            <a:ext cx="1379011" cy="316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CN" sz="1200" dirty="0" smtClean="0"/>
              <a:t>—&gt;</a:t>
            </a:r>
            <a:r>
              <a:rPr lang="zh-CN" altLang="en-US" sz="1200" dirty="0" smtClean="0"/>
              <a:t>法规标准：</a:t>
            </a:r>
            <a:endParaRPr lang="zh-CN" altLang="en-US" sz="1200" dirty="0"/>
          </a:p>
        </p:txBody>
      </p:sp>
      <p:sp>
        <p:nvSpPr>
          <p:cNvPr id="57" name="内容占位符 1"/>
          <p:cNvSpPr txBox="1">
            <a:spLocks/>
          </p:cNvSpPr>
          <p:nvPr/>
        </p:nvSpPr>
        <p:spPr>
          <a:xfrm>
            <a:off x="394721" y="4293096"/>
            <a:ext cx="1379011" cy="316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CN" sz="1200" dirty="0" smtClean="0"/>
              <a:t>—&gt;</a:t>
            </a:r>
            <a:r>
              <a:rPr lang="zh-CN" altLang="en-US" sz="1200" dirty="0" smtClean="0"/>
              <a:t>参考指南：</a:t>
            </a:r>
            <a:endParaRPr lang="zh-CN" altLang="en-US" sz="1200" dirty="0"/>
          </a:p>
        </p:txBody>
      </p:sp>
      <p:sp>
        <p:nvSpPr>
          <p:cNvPr id="58" name="内容占位符 1"/>
          <p:cNvSpPr txBox="1">
            <a:spLocks/>
          </p:cNvSpPr>
          <p:nvPr/>
        </p:nvSpPr>
        <p:spPr>
          <a:xfrm>
            <a:off x="636962" y="1081335"/>
            <a:ext cx="8507038" cy="299573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en-US" altLang="zh-CN" sz="1200" dirty="0" smtClean="0"/>
              <a:t>《</a:t>
            </a:r>
            <a:r>
              <a:rPr lang="zh-CN" altLang="en-US" sz="1200" dirty="0"/>
              <a:t>北京市自动驾驶车辆道路测试能力评估内容与方法（试行）</a:t>
            </a:r>
            <a:r>
              <a:rPr lang="en-US" altLang="zh-CN" sz="1200" dirty="0" smtClean="0"/>
              <a:t>》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sz="1200" dirty="0"/>
              <a:t>《</a:t>
            </a:r>
            <a:r>
              <a:rPr lang="zh-CN" altLang="en-US" sz="1200" dirty="0"/>
              <a:t>北京市自动驾驶车辆封闭测试场地技术要求（试行）</a:t>
            </a:r>
            <a:r>
              <a:rPr lang="en-US" altLang="zh-CN" sz="1200" dirty="0"/>
              <a:t>》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1200" dirty="0" smtClean="0"/>
              <a:t>北京市</a:t>
            </a:r>
            <a:r>
              <a:rPr lang="zh-CN" altLang="en-US" sz="1200" dirty="0"/>
              <a:t>关于加快推进自动驾驶车辆道路测试有关工作的指导意见（试行）</a:t>
            </a:r>
            <a:endParaRPr lang="en-US" altLang="zh-CN" sz="1200" dirty="0"/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1200" dirty="0"/>
              <a:t>北京市自动驾驶车辆道路测试管理实施细则（试行</a:t>
            </a:r>
            <a:r>
              <a:rPr lang="zh-CN" altLang="en-US" sz="1200" dirty="0" smtClean="0"/>
              <a:t>）</a:t>
            </a:r>
            <a:endParaRPr lang="en-US" altLang="zh-CN" sz="1200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sz="1200" dirty="0"/>
              <a:t>GB T 26773-2011 </a:t>
            </a:r>
            <a:r>
              <a:rPr lang="zh-CN" altLang="en-US" sz="1200" dirty="0"/>
              <a:t>智能运输系统 车道偏离报警</a:t>
            </a:r>
            <a:r>
              <a:rPr lang="zh-CN" altLang="en-US" sz="1200" dirty="0" smtClean="0"/>
              <a:t>系统</a:t>
            </a:r>
            <a:r>
              <a:rPr lang="en-US" altLang="zh-CN" sz="1200" dirty="0"/>
              <a:t>(LDW)</a:t>
            </a:r>
            <a:r>
              <a:rPr lang="zh-CN" altLang="en-US" sz="1200" dirty="0" smtClean="0"/>
              <a:t> </a:t>
            </a:r>
            <a:r>
              <a:rPr lang="zh-CN" altLang="en-US" sz="1200" dirty="0"/>
              <a:t>性能要求与检测方法</a:t>
            </a:r>
            <a:endParaRPr lang="en-US" altLang="zh-CN" sz="12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sz="1200" dirty="0" smtClean="0"/>
              <a:t>ISO 11898 </a:t>
            </a:r>
            <a:r>
              <a:rPr lang="en-US" altLang="zh-CN" sz="1200" dirty="0"/>
              <a:t>Road vehicles — Controller area </a:t>
            </a:r>
            <a:r>
              <a:rPr lang="en-US" altLang="zh-CN" sz="1200" dirty="0" smtClean="0"/>
              <a:t>network(CAN)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sz="1200" dirty="0"/>
              <a:t>ISO </a:t>
            </a:r>
            <a:r>
              <a:rPr lang="en-US" altLang="zh-CN" sz="1200" dirty="0" smtClean="0"/>
              <a:t>14229 </a:t>
            </a:r>
            <a:r>
              <a:rPr lang="en-US" altLang="zh-CN" sz="1200" dirty="0"/>
              <a:t>Road Vehicles </a:t>
            </a:r>
            <a:r>
              <a:rPr lang="en-US" altLang="zh-CN" sz="1200" dirty="0" smtClean="0"/>
              <a:t>— Unified </a:t>
            </a:r>
            <a:r>
              <a:rPr lang="en-US" altLang="zh-CN" sz="1200" dirty="0"/>
              <a:t>Diagnostic </a:t>
            </a:r>
            <a:r>
              <a:rPr lang="en-US" altLang="zh-CN" sz="1200" dirty="0" smtClean="0"/>
              <a:t>Services(UDS)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sz="1200" dirty="0" smtClean="0"/>
              <a:t>ISO 16787 Intelligent transport systems</a:t>
            </a:r>
            <a:r>
              <a:rPr lang="en-US" altLang="zh-CN" sz="1200" dirty="0"/>
              <a:t> </a:t>
            </a:r>
            <a:r>
              <a:rPr lang="en-US" altLang="zh-CN" sz="1200" dirty="0" smtClean="0"/>
              <a:t>— Assisted Parking System(APS)</a:t>
            </a:r>
            <a:r>
              <a:rPr lang="en-US" altLang="zh-CN" sz="1200" dirty="0"/>
              <a:t> </a:t>
            </a:r>
            <a:r>
              <a:rPr lang="en-US" altLang="zh-CN" sz="1200" dirty="0" smtClean="0"/>
              <a:t>— Performance requirements and test procedures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sz="1200" dirty="0" smtClean="0"/>
              <a:t>ISO 15623 </a:t>
            </a:r>
            <a:r>
              <a:rPr lang="en-US" altLang="zh-CN" sz="1200" dirty="0"/>
              <a:t>Intelligent transport systems — </a:t>
            </a:r>
            <a:r>
              <a:rPr lang="en-US" altLang="zh-CN" sz="1200" dirty="0" smtClean="0"/>
              <a:t>Forward vehicle collision warning systems(FCW) </a:t>
            </a:r>
            <a:r>
              <a:rPr lang="en-US" altLang="zh-CN" sz="1200" dirty="0"/>
              <a:t>— Performance requirements and test </a:t>
            </a:r>
            <a:r>
              <a:rPr lang="en-US" altLang="zh-CN" sz="1200" dirty="0" smtClean="0"/>
              <a:t>procedures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sz="1200" dirty="0" smtClean="0"/>
              <a:t>ISO 17361 </a:t>
            </a:r>
            <a:r>
              <a:rPr lang="en-US" altLang="zh-CN" sz="1200" dirty="0"/>
              <a:t>Intelligent transport systems </a:t>
            </a:r>
            <a:r>
              <a:rPr lang="en-US" altLang="zh-CN" sz="1200" dirty="0" smtClean="0"/>
              <a:t>—Lane departure warning systems(LDW) </a:t>
            </a:r>
            <a:r>
              <a:rPr lang="en-US" altLang="zh-CN" sz="1200" dirty="0"/>
              <a:t>— Performance requirements and test </a:t>
            </a:r>
            <a:r>
              <a:rPr lang="en-US" altLang="zh-CN" sz="1200" dirty="0" smtClean="0"/>
              <a:t>procedures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sz="1200" dirty="0" smtClean="0"/>
              <a:t>ISO 26262 Road vehicles — Functional safety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sz="1200" dirty="0" smtClean="0"/>
              <a:t>SAE J3016 Taxonomy and Definitions for Terms Related to On-Road Motor Vehicle Automated Driving Systems</a:t>
            </a:r>
            <a:endParaRPr lang="zh-CN" altLang="en-US" sz="1200" dirty="0"/>
          </a:p>
        </p:txBody>
      </p:sp>
      <p:sp>
        <p:nvSpPr>
          <p:cNvPr id="59" name="内容占位符 1"/>
          <p:cNvSpPr txBox="1">
            <a:spLocks/>
          </p:cNvSpPr>
          <p:nvPr/>
        </p:nvSpPr>
        <p:spPr>
          <a:xfrm>
            <a:off x="636962" y="4739444"/>
            <a:ext cx="7679454" cy="18290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en-US" altLang="zh-CN" sz="1200" dirty="0" smtClean="0"/>
              <a:t>ADS《</a:t>
            </a:r>
            <a:r>
              <a:rPr lang="zh-CN" altLang="en-US" sz="1200" dirty="0"/>
              <a:t>自动驾驶系统 </a:t>
            </a:r>
            <a:r>
              <a:rPr lang="en-US" altLang="zh-CN" sz="1200" dirty="0"/>
              <a:t>2.0</a:t>
            </a:r>
            <a:r>
              <a:rPr lang="zh-CN" altLang="en-US" sz="1200" dirty="0"/>
              <a:t>：安全愿景</a:t>
            </a:r>
            <a:r>
              <a:rPr lang="en-US" altLang="zh-CN" sz="1200" dirty="0"/>
              <a:t>》(Automated Driving Systems2.0: A Vision for Safety</a:t>
            </a:r>
            <a:r>
              <a:rPr lang="en-US" altLang="zh-CN" sz="1200" dirty="0" smtClean="0"/>
              <a:t>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sz="1200" dirty="0" smtClean="0"/>
              <a:t>《</a:t>
            </a:r>
            <a:r>
              <a:rPr lang="zh-CN" altLang="en-US" sz="1200" dirty="0" smtClean="0"/>
              <a:t>智能网联汽车技术的发展现状及趋势</a:t>
            </a:r>
            <a:r>
              <a:rPr lang="en-US" altLang="zh-CN" sz="1200" dirty="0" smtClean="0"/>
              <a:t>》——2017</a:t>
            </a:r>
            <a:r>
              <a:rPr lang="zh-CN" altLang="en-US" sz="1200" dirty="0" smtClean="0"/>
              <a:t>年第一期</a:t>
            </a:r>
            <a:r>
              <a:rPr lang="en-US" altLang="zh-CN" sz="1200" dirty="0" smtClean="0"/>
              <a:t>《</a:t>
            </a:r>
            <a:r>
              <a:rPr lang="zh-CN" altLang="en-US" sz="1200" dirty="0" smtClean="0"/>
              <a:t>汽车安全与节能学报</a:t>
            </a:r>
            <a:r>
              <a:rPr lang="en-US" altLang="zh-CN" sz="1200" dirty="0" smtClean="0"/>
              <a:t>》</a:t>
            </a:r>
            <a:r>
              <a:rPr lang="en-US" altLang="zh-CN" sz="1200" dirty="0"/>
              <a:t> 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2515587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40" y="42767"/>
            <a:ext cx="4945208" cy="3801629"/>
          </a:xfrm>
          <a:prstGeom prst="rect">
            <a:avLst/>
          </a:prstGeom>
        </p:spPr>
      </p:pic>
      <p:cxnSp>
        <p:nvCxnSpPr>
          <p:cNvPr id="14" name="直接连接符 13"/>
          <p:cNvCxnSpPr/>
          <p:nvPr/>
        </p:nvCxnSpPr>
        <p:spPr>
          <a:xfrm flipV="1">
            <a:off x="0" y="530759"/>
            <a:ext cx="9144000" cy="93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65" name="组合 64"/>
          <p:cNvGrpSpPr/>
          <p:nvPr/>
        </p:nvGrpSpPr>
        <p:grpSpPr>
          <a:xfrm>
            <a:off x="2000727" y="2060848"/>
            <a:ext cx="6865047" cy="3596440"/>
            <a:chOff x="841658" y="1353914"/>
            <a:chExt cx="6865047" cy="3596440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841658" y="4590314"/>
              <a:ext cx="1518027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 flipV="1">
              <a:off x="2364948" y="4014250"/>
              <a:ext cx="0" cy="576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>
              <a:off x="2364948" y="4014250"/>
              <a:ext cx="1381318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>
            <a:xfrm flipV="1">
              <a:off x="3746266" y="3294170"/>
              <a:ext cx="0" cy="7200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>
              <a:off x="3746266" y="3294170"/>
              <a:ext cx="1276029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 flipV="1">
              <a:off x="5022295" y="2430074"/>
              <a:ext cx="0" cy="86409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>
              <a:off x="5022295" y="2430074"/>
              <a:ext cx="1316749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矩形 34"/>
            <p:cNvSpPr/>
            <p:nvPr/>
          </p:nvSpPr>
          <p:spPr>
            <a:xfrm>
              <a:off x="841658" y="2789822"/>
              <a:ext cx="1467163" cy="1728192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1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</a:t>
              </a:r>
              <a:r>
                <a:rPr lang="en-US" altLang="zh-CN" sz="1000" dirty="0">
                  <a:solidFill>
                    <a:schemeClr val="tx1"/>
                  </a:solidFill>
                </a:rPr>
                <a:t>BSD</a:t>
              </a:r>
              <a:r>
                <a:rPr lang="zh-CN" altLang="en-US" sz="1000" dirty="0">
                  <a:solidFill>
                    <a:schemeClr val="tx1"/>
                  </a:solidFill>
                </a:rPr>
                <a:t>盲点检测</a:t>
              </a:r>
              <a:endParaRPr lang="en-US" altLang="zh-CN" sz="1000" dirty="0">
                <a:solidFill>
                  <a:schemeClr val="tx1"/>
                </a:solidFill>
              </a:endParaRP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</a:t>
              </a:r>
              <a:r>
                <a:rPr lang="en-US" altLang="zh-CN" sz="1000" dirty="0">
                  <a:solidFill>
                    <a:schemeClr val="tx1"/>
                  </a:solidFill>
                </a:rPr>
                <a:t>DOW</a:t>
              </a:r>
              <a:r>
                <a:rPr lang="zh-CN" altLang="en-US" sz="1000" dirty="0">
                  <a:solidFill>
                    <a:schemeClr val="tx1"/>
                  </a:solidFill>
                </a:rPr>
                <a:t>开门警示</a:t>
              </a:r>
              <a:endParaRPr lang="en-US" altLang="zh-CN" sz="1000" dirty="0">
                <a:solidFill>
                  <a:schemeClr val="tx1"/>
                </a:solidFill>
              </a:endParaRP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3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</a:t>
              </a:r>
              <a:r>
                <a:rPr lang="en-US" altLang="zh-CN" sz="1000" dirty="0">
                  <a:solidFill>
                    <a:schemeClr val="tx1"/>
                  </a:solidFill>
                </a:rPr>
                <a:t>FCW</a:t>
              </a:r>
              <a:r>
                <a:rPr lang="zh-CN" altLang="en-US" sz="1000" dirty="0">
                  <a:solidFill>
                    <a:schemeClr val="tx1"/>
                  </a:solidFill>
                </a:rPr>
                <a:t>前方碰撞预警</a:t>
              </a:r>
              <a:endParaRPr lang="en-US" altLang="zh-CN" sz="1000" dirty="0">
                <a:solidFill>
                  <a:schemeClr val="tx1"/>
                </a:solidFill>
              </a:endParaRP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4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</a:t>
              </a:r>
              <a:r>
                <a:rPr lang="en-US" altLang="zh-CN" sz="1000" dirty="0" smtClean="0">
                  <a:solidFill>
                    <a:schemeClr val="tx1"/>
                  </a:solidFill>
                </a:rPr>
                <a:t>ACC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自适应巡航</a:t>
              </a:r>
              <a:endParaRPr lang="en-US" altLang="zh-CN" sz="1000" dirty="0" smtClean="0">
                <a:solidFill>
                  <a:schemeClr val="tx1"/>
                </a:solidFill>
              </a:endParaRP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5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</a:t>
              </a:r>
              <a:r>
                <a:rPr lang="en-US" altLang="zh-CN" sz="1000" dirty="0" smtClean="0">
                  <a:solidFill>
                    <a:schemeClr val="tx1"/>
                  </a:solidFill>
                </a:rPr>
                <a:t>AEB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自动紧急制动</a:t>
              </a:r>
              <a:endParaRPr lang="en-US" altLang="zh-CN" sz="1000" dirty="0" smtClean="0">
                <a:solidFill>
                  <a:schemeClr val="tx1"/>
                </a:solidFill>
              </a:endParaRP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6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</a:t>
              </a:r>
              <a:r>
                <a:rPr lang="en-US" altLang="zh-CN" sz="1000" dirty="0">
                  <a:solidFill>
                    <a:schemeClr val="tx1"/>
                  </a:solidFill>
                </a:rPr>
                <a:t>PDS</a:t>
              </a:r>
              <a:r>
                <a:rPr lang="zh-CN" altLang="en-US" sz="1000" dirty="0">
                  <a:solidFill>
                    <a:schemeClr val="tx1"/>
                  </a:solidFill>
                </a:rPr>
                <a:t>行人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检测</a:t>
              </a:r>
              <a:endParaRPr lang="en-US" altLang="zh-CN" sz="1000" dirty="0" smtClean="0">
                <a:solidFill>
                  <a:schemeClr val="tx1"/>
                </a:solidFill>
              </a:endParaRP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</a:t>
              </a:r>
              <a:r>
                <a:rPr lang="en-US" altLang="zh-CN" sz="1000" dirty="0">
                  <a:solidFill>
                    <a:schemeClr val="tx1"/>
                  </a:solidFill>
                </a:rPr>
                <a:t>LDW</a:t>
              </a:r>
              <a:r>
                <a:rPr lang="zh-CN" altLang="en-US" sz="1000" dirty="0">
                  <a:solidFill>
                    <a:schemeClr val="tx1"/>
                  </a:solidFill>
                </a:rPr>
                <a:t>车道偏离预警</a:t>
              </a:r>
              <a:endParaRPr lang="en-US" altLang="zh-CN" sz="1000" dirty="0">
                <a:solidFill>
                  <a:schemeClr val="tx1"/>
                </a:solidFill>
              </a:endParaRP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8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</a:t>
              </a:r>
              <a:r>
                <a:rPr lang="en-US" altLang="zh-CN" sz="1000" dirty="0" smtClean="0">
                  <a:solidFill>
                    <a:schemeClr val="tx1"/>
                  </a:solidFill>
                </a:rPr>
                <a:t>LKA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车道保持</a:t>
              </a:r>
              <a:endParaRPr lang="en-US" altLang="zh-CN" sz="1000" dirty="0" smtClean="0">
                <a:solidFill>
                  <a:schemeClr val="tx1"/>
                </a:solidFill>
              </a:endParaRP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9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</a:t>
              </a:r>
              <a:r>
                <a:rPr lang="en-US" altLang="zh-CN" sz="1000" dirty="0">
                  <a:solidFill>
                    <a:schemeClr val="tx1"/>
                  </a:solidFill>
                </a:rPr>
                <a:t>TSR</a:t>
              </a:r>
              <a:r>
                <a:rPr lang="zh-CN" altLang="en-US" sz="1000" dirty="0">
                  <a:solidFill>
                    <a:schemeClr val="tx1"/>
                  </a:solidFill>
                </a:rPr>
                <a:t>交通标识</a:t>
              </a:r>
              <a:endParaRPr lang="en-US" altLang="zh-CN" sz="1000" dirty="0">
                <a:solidFill>
                  <a:schemeClr val="tx1"/>
                </a:solidFill>
              </a:endParaRP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10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</a:t>
              </a:r>
              <a:r>
                <a:rPr lang="en-US" altLang="zh-CN" sz="1000" dirty="0">
                  <a:solidFill>
                    <a:schemeClr val="tx1"/>
                  </a:solidFill>
                </a:rPr>
                <a:t>IHC</a:t>
              </a:r>
              <a:r>
                <a:rPr lang="zh-CN" altLang="en-US" sz="1000" dirty="0">
                  <a:solidFill>
                    <a:schemeClr val="tx1"/>
                  </a:solidFill>
                </a:rPr>
                <a:t>智能远光</a:t>
              </a:r>
              <a:endParaRPr lang="en-US" altLang="zh-CN" sz="1000" dirty="0">
                <a:solidFill>
                  <a:schemeClr val="tx1"/>
                </a:solidFill>
              </a:endParaRP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11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</a:t>
              </a:r>
              <a:r>
                <a:rPr lang="en-US" altLang="zh-CN" sz="1000" dirty="0" smtClean="0">
                  <a:solidFill>
                    <a:schemeClr val="tx1"/>
                  </a:solidFill>
                </a:rPr>
                <a:t>S-APA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半自动</a:t>
              </a:r>
              <a:r>
                <a:rPr lang="zh-CN" altLang="en-US" sz="1000" dirty="0">
                  <a:solidFill>
                    <a:schemeClr val="tx1"/>
                  </a:solidFill>
                </a:rPr>
                <a:t>泊车</a:t>
              </a:r>
              <a:endParaRPr lang="en-US" altLang="zh-CN" sz="10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>
              <a:off x="2209810" y="2789822"/>
              <a:ext cx="1469551" cy="1206387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1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</a:t>
              </a:r>
              <a:r>
                <a:rPr lang="en-US" altLang="zh-CN" sz="1000" dirty="0" smtClean="0">
                  <a:solidFill>
                    <a:schemeClr val="tx1"/>
                  </a:solidFill>
                </a:rPr>
                <a:t>F-APA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全自动泊车</a:t>
              </a:r>
              <a:endParaRPr lang="en-US" altLang="zh-CN" sz="1000" dirty="0" smtClean="0">
                <a:solidFill>
                  <a:schemeClr val="tx1"/>
                </a:solidFill>
              </a:endParaRP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、车道内自动驾驶</a:t>
              </a:r>
              <a:endParaRPr lang="en-US" altLang="zh-CN" sz="1000" dirty="0" smtClean="0">
                <a:solidFill>
                  <a:schemeClr val="tx1"/>
                </a:solidFill>
              </a:endParaRP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3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、换道辅助</a:t>
              </a:r>
              <a:endParaRPr lang="en-US" altLang="zh-CN" sz="1000" dirty="0" smtClean="0">
                <a:solidFill>
                  <a:schemeClr val="tx1"/>
                </a:solidFill>
              </a:endParaRP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4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、语音识别</a:t>
              </a:r>
              <a:endParaRPr lang="en-US" altLang="zh-CN" sz="1000" dirty="0" smtClean="0">
                <a:solidFill>
                  <a:schemeClr val="tx1"/>
                </a:solidFill>
              </a:endParaRP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5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、图形识别</a:t>
              </a:r>
              <a:endParaRPr lang="en-US" altLang="zh-CN" sz="1000" dirty="0" smtClean="0">
                <a:solidFill>
                  <a:schemeClr val="tx1"/>
                </a:solidFill>
              </a:endParaRPr>
            </a:p>
            <a:p>
              <a:r>
                <a:rPr lang="en-US" altLang="zh-CN" sz="1000" dirty="0">
                  <a:solidFill>
                    <a:schemeClr val="tx1"/>
                  </a:solidFill>
                </a:rPr>
                <a:t>6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</a:t>
              </a:r>
              <a:r>
                <a:rPr lang="zh-CN" altLang="en-US" sz="1000" dirty="0">
                  <a:solidFill>
                    <a:schemeClr val="tx1"/>
                  </a:solidFill>
                </a:rPr>
                <a:t>全液晶触摸屏</a:t>
              </a:r>
            </a:p>
          </p:txBody>
        </p:sp>
        <p:sp>
          <p:nvSpPr>
            <p:cNvPr id="39" name="矩形 38"/>
            <p:cNvSpPr/>
            <p:nvPr/>
          </p:nvSpPr>
          <p:spPr>
            <a:xfrm>
              <a:off x="1748044" y="4590314"/>
              <a:ext cx="396044" cy="360040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L1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cxnSp>
          <p:nvCxnSpPr>
            <p:cNvPr id="41" name="直接连接符 40"/>
            <p:cNvCxnSpPr/>
            <p:nvPr/>
          </p:nvCxnSpPr>
          <p:spPr>
            <a:xfrm flipV="1">
              <a:off x="6339044" y="1790681"/>
              <a:ext cx="982" cy="64807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/>
            <p:cNvCxnSpPr/>
            <p:nvPr/>
          </p:nvCxnSpPr>
          <p:spPr>
            <a:xfrm>
              <a:off x="6340026" y="1782002"/>
              <a:ext cx="97841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矩形 43"/>
            <p:cNvSpPr/>
            <p:nvPr/>
          </p:nvSpPr>
          <p:spPr>
            <a:xfrm>
              <a:off x="6339044" y="1353914"/>
              <a:ext cx="1367661" cy="360040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1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、无人驾驶</a:t>
              </a:r>
              <a:endParaRPr lang="en-US" altLang="zh-CN" sz="10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45" name="矩形 44"/>
            <p:cNvSpPr/>
            <p:nvPr/>
          </p:nvSpPr>
          <p:spPr>
            <a:xfrm>
              <a:off x="6719369" y="1713954"/>
              <a:ext cx="396044" cy="360040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L5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46" name="矩形 45"/>
            <p:cNvSpPr/>
            <p:nvPr/>
          </p:nvSpPr>
          <p:spPr>
            <a:xfrm>
              <a:off x="5276436" y="2358066"/>
              <a:ext cx="396044" cy="360040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L4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>
              <a:off x="4124308" y="3210950"/>
              <a:ext cx="396044" cy="360040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48" name="矩形 47"/>
            <p:cNvSpPr/>
            <p:nvPr/>
          </p:nvSpPr>
          <p:spPr>
            <a:xfrm>
              <a:off x="2972180" y="3934061"/>
              <a:ext cx="396044" cy="360040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L2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49" name="矩形 48"/>
            <p:cNvSpPr/>
            <p:nvPr/>
          </p:nvSpPr>
          <p:spPr>
            <a:xfrm>
              <a:off x="4976078" y="1709994"/>
              <a:ext cx="1482204" cy="648072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1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、车路协同控制</a:t>
              </a:r>
              <a:endParaRPr lang="en-US" altLang="zh-CN" sz="1000" dirty="0" smtClean="0">
                <a:solidFill>
                  <a:schemeClr val="tx1"/>
                </a:solidFill>
              </a:endParaRP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、市区自动驾驶</a:t>
              </a:r>
              <a:endParaRPr lang="en-US" altLang="zh-CN" sz="1000" dirty="0" smtClean="0">
                <a:solidFill>
                  <a:schemeClr val="tx1"/>
                </a:solidFill>
              </a:endParaRP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3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、自主学习能力</a:t>
              </a:r>
              <a:endParaRPr lang="en-US" altLang="zh-CN" sz="1000" dirty="0" smtClean="0">
                <a:solidFill>
                  <a:schemeClr val="tx1"/>
                </a:solidFill>
              </a:endParaRP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4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、部分故障自主修复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3469736" y="2213758"/>
              <a:ext cx="1656154" cy="997192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1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、高速公路自动驾驶</a:t>
              </a:r>
              <a:endParaRPr lang="en-US" altLang="zh-CN" sz="1000" dirty="0" smtClean="0">
                <a:solidFill>
                  <a:schemeClr val="tx1"/>
                </a:solidFill>
              </a:endParaRP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、城郊公路自动驾驶</a:t>
              </a:r>
              <a:endParaRPr lang="en-US" altLang="zh-CN" sz="1000" dirty="0" smtClean="0">
                <a:solidFill>
                  <a:schemeClr val="tx1"/>
                </a:solidFill>
              </a:endParaRP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3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、协同式队列行驶</a:t>
              </a:r>
              <a:endParaRPr lang="en-US" altLang="zh-CN" sz="1000" dirty="0" smtClean="0">
                <a:solidFill>
                  <a:schemeClr val="tx1"/>
                </a:solidFill>
              </a:endParaRP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4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、交叉口通行辅助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66" name="矩形 65"/>
          <p:cNvSpPr/>
          <p:nvPr/>
        </p:nvSpPr>
        <p:spPr>
          <a:xfrm>
            <a:off x="42494" y="44624"/>
            <a:ext cx="1674186" cy="504056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dirty="0" smtClean="0">
                <a:solidFill>
                  <a:schemeClr val="tx1"/>
                </a:solidFill>
              </a:rPr>
              <a:t>汽车智能化规划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97" name="组合 96"/>
          <p:cNvGrpSpPr/>
          <p:nvPr/>
        </p:nvGrpSpPr>
        <p:grpSpPr>
          <a:xfrm>
            <a:off x="1880998" y="5809236"/>
            <a:ext cx="6984776" cy="590288"/>
            <a:chOff x="1499944" y="5678898"/>
            <a:chExt cx="6600448" cy="590288"/>
          </a:xfrm>
        </p:grpSpPr>
        <p:grpSp>
          <p:nvGrpSpPr>
            <p:cNvPr id="82" name="组合 81"/>
            <p:cNvGrpSpPr/>
            <p:nvPr/>
          </p:nvGrpSpPr>
          <p:grpSpPr>
            <a:xfrm>
              <a:off x="6921319" y="5715396"/>
              <a:ext cx="599067" cy="535594"/>
              <a:chOff x="1879598" y="5715396"/>
              <a:chExt cx="599067" cy="535594"/>
            </a:xfrm>
          </p:grpSpPr>
          <p:sp>
            <p:nvSpPr>
              <p:cNvPr id="83" name="Line 35"/>
              <p:cNvSpPr>
                <a:spLocks noChangeShapeType="1"/>
              </p:cNvSpPr>
              <p:nvPr/>
            </p:nvSpPr>
            <p:spPr bwMode="auto">
              <a:xfrm>
                <a:off x="2148016" y="5715396"/>
                <a:ext cx="0" cy="175554"/>
              </a:xfrm>
              <a:prstGeom prst="line">
                <a:avLst/>
              </a:prstGeom>
              <a:noFill/>
              <a:ln w="31750">
                <a:solidFill>
                  <a:srgbClr val="0000FF"/>
                </a:solidFill>
                <a:round/>
                <a:headEnd/>
                <a:tailEnd/>
              </a:ln>
            </p:spPr>
            <p:txBody>
              <a:bodyPr wrap="square"/>
              <a:lstStyle>
                <a:lvl1pPr marL="0" indent="0">
                  <a:defRPr sz="1100"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84" name="矩形 83"/>
              <p:cNvSpPr/>
              <p:nvPr/>
            </p:nvSpPr>
            <p:spPr>
              <a:xfrm>
                <a:off x="1879598" y="5890950"/>
                <a:ext cx="599067" cy="360040"/>
              </a:xfrm>
              <a:prstGeom prst="rect">
                <a:avLst/>
              </a:pr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chemeClr val="tx1"/>
                    </a:solidFill>
                  </a:rPr>
                  <a:t>2030-5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85" name="组合 84"/>
            <p:cNvGrpSpPr/>
            <p:nvPr/>
          </p:nvGrpSpPr>
          <p:grpSpPr>
            <a:xfrm>
              <a:off x="1879598" y="5724617"/>
              <a:ext cx="599067" cy="537886"/>
              <a:chOff x="1879598" y="5678898"/>
              <a:chExt cx="599067" cy="537886"/>
            </a:xfrm>
          </p:grpSpPr>
          <p:sp>
            <p:nvSpPr>
              <p:cNvPr id="86" name="Line 35"/>
              <p:cNvSpPr>
                <a:spLocks noChangeShapeType="1"/>
              </p:cNvSpPr>
              <p:nvPr/>
            </p:nvSpPr>
            <p:spPr bwMode="auto">
              <a:xfrm>
                <a:off x="2148016" y="5678898"/>
                <a:ext cx="0" cy="175554"/>
              </a:xfrm>
              <a:prstGeom prst="line">
                <a:avLst/>
              </a:prstGeom>
              <a:noFill/>
              <a:ln w="31750">
                <a:solidFill>
                  <a:srgbClr val="0000FF"/>
                </a:solidFill>
                <a:round/>
                <a:headEnd/>
                <a:tailEnd/>
              </a:ln>
            </p:spPr>
            <p:txBody>
              <a:bodyPr wrap="square"/>
              <a:lstStyle>
                <a:lvl1pPr marL="0" indent="0">
                  <a:defRPr sz="1100"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1879598" y="5856744"/>
                <a:ext cx="599067" cy="360040"/>
              </a:xfrm>
              <a:prstGeom prst="rect">
                <a:avLst/>
              </a:pr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chemeClr val="tx1"/>
                    </a:solidFill>
                  </a:rPr>
                  <a:t>2018-5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88" name="组合 87"/>
            <p:cNvGrpSpPr/>
            <p:nvPr/>
          </p:nvGrpSpPr>
          <p:grpSpPr>
            <a:xfrm>
              <a:off x="3072618" y="5731300"/>
              <a:ext cx="599067" cy="537886"/>
              <a:chOff x="1879598" y="5678898"/>
              <a:chExt cx="599067" cy="537886"/>
            </a:xfrm>
          </p:grpSpPr>
          <p:sp>
            <p:nvSpPr>
              <p:cNvPr id="89" name="Line 35"/>
              <p:cNvSpPr>
                <a:spLocks noChangeShapeType="1"/>
              </p:cNvSpPr>
              <p:nvPr/>
            </p:nvSpPr>
            <p:spPr bwMode="auto">
              <a:xfrm>
                <a:off x="2148016" y="5678898"/>
                <a:ext cx="0" cy="175554"/>
              </a:xfrm>
              <a:prstGeom prst="line">
                <a:avLst/>
              </a:prstGeom>
              <a:noFill/>
              <a:ln w="31750">
                <a:solidFill>
                  <a:srgbClr val="0000FF"/>
                </a:solidFill>
                <a:round/>
                <a:headEnd/>
                <a:tailEnd/>
              </a:ln>
            </p:spPr>
            <p:txBody>
              <a:bodyPr wrap="square"/>
              <a:lstStyle>
                <a:lvl1pPr marL="0" indent="0">
                  <a:defRPr sz="1100"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90" name="矩形 89"/>
              <p:cNvSpPr/>
              <p:nvPr/>
            </p:nvSpPr>
            <p:spPr>
              <a:xfrm>
                <a:off x="1879598" y="5856744"/>
                <a:ext cx="599067" cy="360040"/>
              </a:xfrm>
              <a:prstGeom prst="rect">
                <a:avLst/>
              </a:pr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chemeClr val="tx1"/>
                    </a:solidFill>
                  </a:rPr>
                  <a:t>2020-5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1" name="组合 90"/>
            <p:cNvGrpSpPr/>
            <p:nvPr/>
          </p:nvGrpSpPr>
          <p:grpSpPr>
            <a:xfrm>
              <a:off x="4389439" y="5731300"/>
              <a:ext cx="599067" cy="537886"/>
              <a:chOff x="1879598" y="5678898"/>
              <a:chExt cx="599067" cy="537886"/>
            </a:xfrm>
          </p:grpSpPr>
          <p:sp>
            <p:nvSpPr>
              <p:cNvPr id="92" name="Line 35"/>
              <p:cNvSpPr>
                <a:spLocks noChangeShapeType="1"/>
              </p:cNvSpPr>
              <p:nvPr/>
            </p:nvSpPr>
            <p:spPr bwMode="auto">
              <a:xfrm>
                <a:off x="2148016" y="5678898"/>
                <a:ext cx="0" cy="175554"/>
              </a:xfrm>
              <a:prstGeom prst="line">
                <a:avLst/>
              </a:prstGeom>
              <a:noFill/>
              <a:ln w="31750">
                <a:solidFill>
                  <a:srgbClr val="0000FF"/>
                </a:solidFill>
                <a:round/>
                <a:headEnd/>
                <a:tailEnd/>
              </a:ln>
            </p:spPr>
            <p:txBody>
              <a:bodyPr wrap="square"/>
              <a:lstStyle>
                <a:lvl1pPr marL="0" indent="0">
                  <a:defRPr sz="1100"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93" name="矩形 92"/>
              <p:cNvSpPr/>
              <p:nvPr/>
            </p:nvSpPr>
            <p:spPr>
              <a:xfrm>
                <a:off x="1879598" y="5856744"/>
                <a:ext cx="599067" cy="360040"/>
              </a:xfrm>
              <a:prstGeom prst="rect">
                <a:avLst/>
              </a:pr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chemeClr val="tx1"/>
                    </a:solidFill>
                  </a:rPr>
                  <a:t>2022-5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4" name="组合 93"/>
            <p:cNvGrpSpPr/>
            <p:nvPr/>
          </p:nvGrpSpPr>
          <p:grpSpPr>
            <a:xfrm>
              <a:off x="5676408" y="5724617"/>
              <a:ext cx="599067" cy="528323"/>
              <a:chOff x="1879598" y="5657175"/>
              <a:chExt cx="599067" cy="528323"/>
            </a:xfrm>
          </p:grpSpPr>
          <p:sp>
            <p:nvSpPr>
              <p:cNvPr id="95" name="Line 35"/>
              <p:cNvSpPr>
                <a:spLocks noChangeShapeType="1"/>
              </p:cNvSpPr>
              <p:nvPr/>
            </p:nvSpPr>
            <p:spPr bwMode="auto">
              <a:xfrm>
                <a:off x="2144803" y="5657175"/>
                <a:ext cx="0" cy="175554"/>
              </a:xfrm>
              <a:prstGeom prst="line">
                <a:avLst/>
              </a:prstGeom>
              <a:noFill/>
              <a:ln w="31750">
                <a:solidFill>
                  <a:srgbClr val="0000FF"/>
                </a:solidFill>
                <a:round/>
                <a:headEnd/>
                <a:tailEnd/>
              </a:ln>
            </p:spPr>
            <p:txBody>
              <a:bodyPr wrap="square"/>
              <a:lstStyle>
                <a:lvl1pPr marL="0" indent="0">
                  <a:defRPr sz="1100"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96" name="矩形 95"/>
              <p:cNvSpPr/>
              <p:nvPr/>
            </p:nvSpPr>
            <p:spPr>
              <a:xfrm>
                <a:off x="1879598" y="5825458"/>
                <a:ext cx="599067" cy="360040"/>
              </a:xfrm>
              <a:prstGeom prst="rect">
                <a:avLst/>
              </a:pr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chemeClr val="tx1"/>
                    </a:solidFill>
                  </a:rPr>
                  <a:t>2025-5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69" name="右箭头 68"/>
            <p:cNvSpPr/>
            <p:nvPr/>
          </p:nvSpPr>
          <p:spPr>
            <a:xfrm>
              <a:off x="1499944" y="5678898"/>
              <a:ext cx="6600448" cy="45719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1" name="内容占位符 1"/>
          <p:cNvSpPr txBox="1">
            <a:spLocks/>
          </p:cNvSpPr>
          <p:nvPr/>
        </p:nvSpPr>
        <p:spPr>
          <a:xfrm>
            <a:off x="1853875" y="4557156"/>
            <a:ext cx="258254" cy="2258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800" dirty="0" smtClean="0"/>
              <a:t>☆</a:t>
            </a:r>
            <a:endParaRPr lang="zh-CN" altLang="en-US" sz="800" dirty="0"/>
          </a:p>
        </p:txBody>
      </p:sp>
      <p:sp>
        <p:nvSpPr>
          <p:cNvPr id="52" name="内容占位符 1"/>
          <p:cNvSpPr txBox="1">
            <a:spLocks/>
          </p:cNvSpPr>
          <p:nvPr/>
        </p:nvSpPr>
        <p:spPr>
          <a:xfrm>
            <a:off x="1849633" y="4102411"/>
            <a:ext cx="258254" cy="2258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800" dirty="0" smtClean="0"/>
              <a:t>☆</a:t>
            </a:r>
            <a:endParaRPr lang="zh-CN" altLang="en-US" sz="800" dirty="0"/>
          </a:p>
        </p:txBody>
      </p:sp>
      <p:sp>
        <p:nvSpPr>
          <p:cNvPr id="53" name="内容占位符 1"/>
          <p:cNvSpPr txBox="1">
            <a:spLocks/>
          </p:cNvSpPr>
          <p:nvPr/>
        </p:nvSpPr>
        <p:spPr>
          <a:xfrm>
            <a:off x="1849633" y="3804942"/>
            <a:ext cx="258254" cy="2258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800" dirty="0" smtClean="0"/>
              <a:t>☆</a:t>
            </a:r>
            <a:endParaRPr lang="zh-CN" altLang="en-US" sz="800" dirty="0"/>
          </a:p>
        </p:txBody>
      </p:sp>
      <p:sp>
        <p:nvSpPr>
          <p:cNvPr id="54" name="内容占位符 1"/>
          <p:cNvSpPr txBox="1">
            <a:spLocks/>
          </p:cNvSpPr>
          <p:nvPr/>
        </p:nvSpPr>
        <p:spPr>
          <a:xfrm>
            <a:off x="1853875" y="4415111"/>
            <a:ext cx="258254" cy="2258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800" dirty="0" smtClean="0"/>
              <a:t>☆</a:t>
            </a:r>
            <a:endParaRPr lang="zh-CN" altLang="en-US" sz="800" dirty="0"/>
          </a:p>
        </p:txBody>
      </p:sp>
      <p:sp>
        <p:nvSpPr>
          <p:cNvPr id="55" name="内容占位符 1"/>
          <p:cNvSpPr txBox="1">
            <a:spLocks/>
          </p:cNvSpPr>
          <p:nvPr/>
        </p:nvSpPr>
        <p:spPr>
          <a:xfrm>
            <a:off x="1858784" y="4999064"/>
            <a:ext cx="258254" cy="2258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800" dirty="0" smtClean="0"/>
              <a:t>☆</a:t>
            </a:r>
            <a:endParaRPr lang="zh-CN" altLang="en-US" sz="800" dirty="0"/>
          </a:p>
        </p:txBody>
      </p:sp>
    </p:spTree>
    <p:extLst>
      <p:ext uri="{BB962C8B-B14F-4D97-AF65-F5344CB8AC3E}">
        <p14:creationId xmlns:p14="http://schemas.microsoft.com/office/powerpoint/2010/main" val="15648038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五边形 4"/>
          <p:cNvSpPr/>
          <p:nvPr/>
        </p:nvSpPr>
        <p:spPr>
          <a:xfrm>
            <a:off x="107504" y="80672"/>
            <a:ext cx="1608290" cy="396000"/>
          </a:xfrm>
          <a:prstGeom prst="homePlate">
            <a:avLst/>
          </a:prstGeom>
          <a:solidFill>
            <a:schemeClr val="accent4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燕尾形 5"/>
          <p:cNvSpPr/>
          <p:nvPr/>
        </p:nvSpPr>
        <p:spPr>
          <a:xfrm>
            <a:off x="3059832" y="80672"/>
            <a:ext cx="1608290" cy="396000"/>
          </a:xfrm>
          <a:prstGeom prst="chevron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燕尾形 7"/>
          <p:cNvSpPr/>
          <p:nvPr/>
        </p:nvSpPr>
        <p:spPr>
          <a:xfrm>
            <a:off x="6012160" y="80672"/>
            <a:ext cx="1608290" cy="396000"/>
          </a:xfrm>
          <a:prstGeom prst="chevron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预算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 flipV="1">
            <a:off x="0" y="530759"/>
            <a:ext cx="9144000" cy="93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内容占位符 1"/>
          <p:cNvSpPr txBox="1">
            <a:spLocks/>
          </p:cNvSpPr>
          <p:nvPr/>
        </p:nvSpPr>
        <p:spPr>
          <a:xfrm>
            <a:off x="25151" y="592089"/>
            <a:ext cx="2458617" cy="316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1400" dirty="0" smtClean="0"/>
              <a:t>初级自动驾驶系统功能内容</a:t>
            </a:r>
            <a:endParaRPr lang="zh-CN" altLang="en-US" sz="1400" dirty="0"/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4331456"/>
              </p:ext>
            </p:extLst>
          </p:nvPr>
        </p:nvGraphicFramePr>
        <p:xfrm>
          <a:off x="1164970" y="1772816"/>
          <a:ext cx="7096820" cy="400976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11106"/>
                <a:gridCol w="749273"/>
                <a:gridCol w="2716757"/>
                <a:gridCol w="388946"/>
                <a:gridCol w="1130538"/>
                <a:gridCol w="1800200"/>
              </a:tblGrid>
              <a:tr h="484958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NO.</a:t>
                      </a:r>
                      <a:endParaRPr lang="zh-CN" altLang="en-US" sz="11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u="none" strike="noStrike" dirty="0">
                          <a:effectLst/>
                        </a:rPr>
                        <a:t>功能</a:t>
                      </a:r>
                      <a:endParaRPr lang="zh-CN" altLang="en-US" sz="1100" b="1" i="0" u="none" strike="noStrike" dirty="0">
                        <a:solidFill>
                          <a:srgbClr val="FFFFFF"/>
                        </a:solidFill>
                        <a:effectLst/>
                        <a:latin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u="none" strike="noStrike" dirty="0">
                          <a:effectLst/>
                        </a:rPr>
                        <a:t>功能模块全称</a:t>
                      </a:r>
                      <a:endParaRPr lang="zh-CN" altLang="en-US" sz="1100" b="1" i="0" u="none" strike="noStrike" dirty="0">
                        <a:solidFill>
                          <a:srgbClr val="FFFFFF"/>
                        </a:solidFill>
                        <a:effectLst/>
                        <a:latin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配置</a:t>
                      </a:r>
                      <a:endParaRPr lang="zh-CN" altLang="en-US" sz="11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u="none" strike="noStrike" dirty="0">
                          <a:effectLst/>
                        </a:rPr>
                        <a:t>厂家</a:t>
                      </a:r>
                      <a:endParaRPr lang="zh-CN" altLang="en-US" sz="1100" b="1" i="0" u="none" strike="noStrike" dirty="0">
                        <a:solidFill>
                          <a:srgbClr val="FFFFFF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u="none" strike="noStrike" dirty="0">
                          <a:effectLst/>
                        </a:rPr>
                        <a:t>系统零部件</a:t>
                      </a:r>
                      <a:endParaRPr lang="zh-CN" altLang="en-US" sz="1100" b="1" i="0" u="none" strike="noStrike" dirty="0">
                        <a:solidFill>
                          <a:srgbClr val="FFFFFF"/>
                        </a:solidFill>
                        <a:effectLst/>
                        <a:latin typeface="Arial"/>
                      </a:endParaRPr>
                    </a:p>
                  </a:txBody>
                  <a:tcPr marL="9525" marR="9525" marT="9525" marB="0" anchor="ctr"/>
                </a:tc>
              </a:tr>
              <a:tr h="352481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en-US" sz="11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u="none" strike="noStrike">
                          <a:effectLst/>
                        </a:rPr>
                        <a:t>3D AVM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</a:rPr>
                        <a:t>3D Around View Monitor </a:t>
                      </a:r>
                      <a:r>
                        <a:rPr lang="zh-CN" altLang="en-US" sz="900" u="none" strike="noStrike">
                          <a:effectLst/>
                        </a:rPr>
                        <a:t>全景式监控影像系统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9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○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维森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1800" u="none" strike="noStrike" dirty="0">
                          <a:effectLst/>
                        </a:rPr>
                        <a:t>　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525" marR="9525" marT="9525" marB="0"/>
                </a:tc>
              </a:tr>
              <a:tr h="352481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en-US" sz="11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u="none" strike="noStrike">
                          <a:effectLst/>
                        </a:rPr>
                        <a:t>TSR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 dirty="0">
                          <a:effectLst/>
                        </a:rPr>
                        <a:t>Traffic Sign Recognition</a:t>
                      </a:r>
                      <a:r>
                        <a:rPr lang="zh-CN" altLang="en-US" sz="900" u="none" strike="noStrike" dirty="0">
                          <a:effectLst/>
                        </a:rPr>
                        <a:t>交通标识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9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●</a:t>
                      </a:r>
                      <a:endParaRPr lang="zh-CN" altLang="en-US" sz="9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 smtClean="0">
                          <a:effectLst/>
                        </a:rPr>
                        <a:t>格陆博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1800" u="none" strike="noStrike" dirty="0">
                          <a:effectLst/>
                        </a:rPr>
                        <a:t>　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525" marR="9525" marT="9525" marB="0"/>
                </a:tc>
              </a:tr>
              <a:tr h="352481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lang="en-US" sz="11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u="none" strike="noStrike">
                          <a:effectLst/>
                        </a:rPr>
                        <a:t>PDS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</a:rPr>
                        <a:t>Pedestrian detection</a:t>
                      </a:r>
                      <a:r>
                        <a:rPr lang="zh-CN" altLang="en-US" sz="900" u="none" strike="noStrike">
                          <a:effectLst/>
                        </a:rPr>
                        <a:t>行人检测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9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●</a:t>
                      </a:r>
                      <a:endParaRPr lang="zh-CN" altLang="en-US" sz="9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 smtClean="0">
                          <a:effectLst/>
                        </a:rPr>
                        <a:t>格陆博、</a:t>
                      </a:r>
                      <a:r>
                        <a:rPr lang="zh-CN" altLang="en-US" sz="900" b="0" i="0" u="none" strike="noStrike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维森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1800" u="none" strike="noStrike" dirty="0">
                          <a:effectLst/>
                        </a:rPr>
                        <a:t>　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525" marR="9525" marT="9525" marB="0"/>
                </a:tc>
              </a:tr>
              <a:tr h="352481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lang="en-US" sz="11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u="none" strike="noStrike">
                          <a:effectLst/>
                        </a:rPr>
                        <a:t>FCW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 dirty="0">
                          <a:effectLst/>
                        </a:rPr>
                        <a:t>Forward  Collision Warning </a:t>
                      </a:r>
                      <a:r>
                        <a:rPr lang="zh-CN" altLang="en-US" sz="900" u="none" strike="noStrike" dirty="0">
                          <a:effectLst/>
                        </a:rPr>
                        <a:t>前方碰撞预警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9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●</a:t>
                      </a:r>
                      <a:endParaRPr lang="zh-CN" altLang="en-US" sz="9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 smtClean="0">
                          <a:effectLst/>
                        </a:rPr>
                        <a:t>格陆博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1800" u="none" strike="noStrike" dirty="0">
                          <a:effectLst/>
                        </a:rPr>
                        <a:t>　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525" marR="9525" marT="9525" marB="0"/>
                </a:tc>
              </a:tr>
              <a:tr h="352481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lang="en-US" sz="11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u="none" strike="noStrike" dirty="0" smtClean="0">
                          <a:effectLst/>
                        </a:rPr>
                        <a:t>AEB</a:t>
                      </a:r>
                      <a:endParaRPr lang="en-US" altLang="zh-CN" sz="1100" b="0" i="0" u="none" strike="noStrike" dirty="0" smtClean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900" u="none" strike="noStrike" dirty="0" smtClean="0">
                          <a:effectLst/>
                        </a:rPr>
                        <a:t>Autonomous Emergency Braking</a:t>
                      </a:r>
                      <a:r>
                        <a:rPr lang="zh-CN" altLang="en-US" sz="900" u="none" strike="noStrike" dirty="0" smtClean="0">
                          <a:effectLst/>
                        </a:rPr>
                        <a:t>自动紧急制动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9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●</a:t>
                      </a:r>
                      <a:endParaRPr lang="zh-CN" altLang="en-US" sz="9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900" u="none" strike="noStrike" smtClean="0">
                          <a:effectLst/>
                        </a:rPr>
                        <a:t>格陆博　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1800" u="none" strike="noStrike" dirty="0">
                          <a:effectLst/>
                        </a:rPr>
                        <a:t>　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525" marR="9525" marT="9525" marB="0"/>
                </a:tc>
              </a:tr>
              <a:tr h="352481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  <a:endParaRPr lang="en-US" sz="11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u="none" strike="noStrike" dirty="0">
                          <a:effectLst/>
                        </a:rPr>
                        <a:t>EPB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 dirty="0">
                          <a:effectLst/>
                        </a:rPr>
                        <a:t>Electrical Parking Brake</a:t>
                      </a:r>
                      <a:r>
                        <a:rPr lang="zh-CN" altLang="en-US" sz="900" u="none" strike="noStrike" dirty="0">
                          <a:effectLst/>
                        </a:rPr>
                        <a:t>电子驻车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900" u="none" strike="noStrike" kern="120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●</a:t>
                      </a:r>
                      <a:endParaRPr lang="zh-CN" altLang="en-US" sz="900" u="none" strike="noStrike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 smtClean="0">
                          <a:effectLst/>
                        </a:rPr>
                        <a:t>格陆博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1800" u="none" strike="noStrike" dirty="0">
                          <a:effectLst/>
                        </a:rPr>
                        <a:t>　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525" marR="9525" marT="9525" marB="0"/>
                </a:tc>
              </a:tr>
              <a:tr h="352481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  <a:endParaRPr lang="en-US" sz="11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ACC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Adaptive Cruise Control</a:t>
                      </a:r>
                      <a:r>
                        <a:rPr lang="zh-CN" altLang="en-US" sz="9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自适应巡航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9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○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 smtClean="0">
                          <a:effectLst/>
                        </a:rPr>
                        <a:t>格陆博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525" marR="9525" marT="9525" marB="0"/>
                </a:tc>
              </a:tr>
              <a:tr h="352481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  <a:endParaRPr lang="en-US" sz="11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LDW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Lane Departure Warning</a:t>
                      </a:r>
                      <a:r>
                        <a:rPr lang="zh-CN" altLang="en-US" sz="9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车道偏离预警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9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○</a:t>
                      </a:r>
                      <a:endParaRPr lang="zh-CN" altLang="en-US" sz="9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900" u="none" strike="noStrike" smtClean="0">
                          <a:effectLst/>
                        </a:rPr>
                        <a:t>格陆博、</a:t>
                      </a:r>
                      <a:r>
                        <a:rPr lang="zh-CN" altLang="en-US" sz="900" b="0" i="0" u="none" strike="noStrike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维森</a:t>
                      </a:r>
                      <a:endParaRPr lang="zh-CN" altLang="en-US" sz="900" b="0" i="0" u="none" strike="noStrike" dirty="0" smtClean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525" marR="9525" marT="9525" marB="0"/>
                </a:tc>
              </a:tr>
              <a:tr h="352481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</a:t>
                      </a:r>
                      <a:endParaRPr lang="en-US" sz="11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S-APA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Semi-automatic Parking Assistant</a:t>
                      </a:r>
                      <a:r>
                        <a:rPr lang="zh-CN" altLang="en-US" sz="9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半自动泊车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9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○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9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优达斯、自主开发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525" marR="9525" marT="9525" marB="0"/>
                </a:tc>
              </a:tr>
              <a:tr h="352481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  <a:endParaRPr lang="en-US" sz="11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u="none" strike="noStrike" dirty="0" smtClean="0">
                          <a:effectLst/>
                        </a:rPr>
                        <a:t>ALC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u="none" strike="noStrike" dirty="0" smtClean="0">
                          <a:effectLst/>
                        </a:rPr>
                        <a:t>Auto Lane Change</a:t>
                      </a:r>
                      <a:r>
                        <a:rPr lang="zh-CN" altLang="en-US" sz="900" u="none" strike="noStrike" dirty="0" smtClean="0">
                          <a:effectLst/>
                        </a:rPr>
                        <a:t>自动变道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9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○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b="0" i="0" u="none" strike="noStrike" dirty="0" smtClean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525" marR="9525" marT="9525" marB="0"/>
                </a:tc>
              </a:tr>
            </a:tbl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9096731"/>
              </p:ext>
            </p:extLst>
          </p:nvPr>
        </p:nvGraphicFramePr>
        <p:xfrm>
          <a:off x="7812360" y="750404"/>
          <a:ext cx="914400" cy="828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58" name="工作表" showAsIcon="1" r:id="rId4" imgW="914400" imgH="828720" progId="Excel.Sheet.12">
                  <p:embed/>
                </p:oleObj>
              </mc:Choice>
              <mc:Fallback>
                <p:oleObj name="工作表" showAsIcon="1" r:id="rId4" imgW="914400" imgH="82872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812360" y="750404"/>
                        <a:ext cx="914400" cy="828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矩形 10"/>
          <p:cNvSpPr/>
          <p:nvPr/>
        </p:nvSpPr>
        <p:spPr>
          <a:xfrm>
            <a:off x="7812360" y="1382579"/>
            <a:ext cx="1008112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dirty="0" smtClean="0"/>
              <a:t>ADS</a:t>
            </a:r>
            <a:r>
              <a:rPr lang="zh-CN" altLang="en-US" sz="1000" dirty="0" smtClean="0"/>
              <a:t>内容参考</a:t>
            </a:r>
            <a:endParaRPr lang="zh-CN" altLang="en-US" sz="1000" dirty="0"/>
          </a:p>
        </p:txBody>
      </p:sp>
      <p:sp>
        <p:nvSpPr>
          <p:cNvPr id="10" name="内容占位符 1"/>
          <p:cNvSpPr txBox="1">
            <a:spLocks/>
          </p:cNvSpPr>
          <p:nvPr/>
        </p:nvSpPr>
        <p:spPr>
          <a:xfrm>
            <a:off x="1686409" y="6165304"/>
            <a:ext cx="6053943" cy="3166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000" dirty="0" smtClean="0">
                <a:solidFill>
                  <a:schemeClr val="dk1"/>
                </a:solidFill>
              </a:rPr>
              <a:t>● 表示项目总监确认的开发</a:t>
            </a:r>
            <a:r>
              <a:rPr lang="zh-CN" altLang="en-US" sz="1000" dirty="0">
                <a:solidFill>
                  <a:schemeClr val="dk1"/>
                </a:solidFill>
              </a:rPr>
              <a:t>项目</a:t>
            </a:r>
            <a:r>
              <a:rPr lang="zh-CN" altLang="en-US" sz="1000" dirty="0" smtClean="0">
                <a:solidFill>
                  <a:schemeClr val="dk1"/>
                </a:solidFill>
              </a:rPr>
              <a:t>；○</a:t>
            </a:r>
            <a:r>
              <a:rPr lang="zh-CN" altLang="en-US" sz="1000" dirty="0"/>
              <a:t> </a:t>
            </a:r>
            <a:r>
              <a:rPr lang="zh-CN" altLang="en-US" sz="1000" dirty="0" smtClean="0"/>
              <a:t>表示前期不包含在开发计划中或短期开发</a:t>
            </a:r>
            <a:r>
              <a:rPr lang="zh-CN" altLang="en-US" sz="1000" dirty="0"/>
              <a:t>存在</a:t>
            </a:r>
            <a:r>
              <a:rPr lang="zh-CN" altLang="en-US" sz="1000" dirty="0" smtClean="0"/>
              <a:t>困难的</a:t>
            </a:r>
            <a:r>
              <a:rPr lang="zh-CN" altLang="en-US" sz="1000" dirty="0"/>
              <a:t>功能模块</a:t>
            </a:r>
            <a:endParaRPr lang="zh-CN" altLang="en-US" sz="1000" dirty="0">
              <a:solidFill>
                <a:schemeClr val="dk1"/>
              </a:solidFill>
            </a:endParaRPr>
          </a:p>
        </p:txBody>
      </p:sp>
      <p:sp>
        <p:nvSpPr>
          <p:cNvPr id="13" name="内容占位符 1"/>
          <p:cNvSpPr txBox="1">
            <a:spLocks/>
          </p:cNvSpPr>
          <p:nvPr/>
        </p:nvSpPr>
        <p:spPr>
          <a:xfrm>
            <a:off x="323529" y="912843"/>
            <a:ext cx="2304255" cy="7159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000" b="1" dirty="0" smtClean="0">
                <a:solidFill>
                  <a:srgbClr val="C00000"/>
                </a:solidFill>
              </a:rPr>
              <a:t>场景</a:t>
            </a:r>
            <a:r>
              <a:rPr lang="zh-CN" altLang="en-US" sz="1000" dirty="0" smtClean="0">
                <a:solidFill>
                  <a:srgbClr val="C00000"/>
                </a:solidFill>
              </a:rPr>
              <a:t>：在一个特定的空间里</a:t>
            </a:r>
            <a:endParaRPr lang="en-US" altLang="zh-CN" sz="1000" dirty="0" smtClean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zh-CN" altLang="en-US" sz="1000" b="1" dirty="0" smtClean="0">
                <a:solidFill>
                  <a:srgbClr val="C00000"/>
                </a:solidFill>
              </a:rPr>
              <a:t>应用</a:t>
            </a:r>
            <a:r>
              <a:rPr lang="zh-CN" altLang="en-US" sz="1000" dirty="0" smtClean="0">
                <a:solidFill>
                  <a:srgbClr val="C00000"/>
                </a:solidFill>
              </a:rPr>
              <a:t>：车子按规划好的路线行驶</a:t>
            </a:r>
            <a:endParaRPr lang="zh-CN" altLang="en-US" sz="10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2502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五边形 4"/>
          <p:cNvSpPr/>
          <p:nvPr/>
        </p:nvSpPr>
        <p:spPr>
          <a:xfrm>
            <a:off x="107504" y="80672"/>
            <a:ext cx="1608290" cy="396000"/>
          </a:xfrm>
          <a:prstGeom prst="homePlate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燕尾形 5"/>
          <p:cNvSpPr/>
          <p:nvPr/>
        </p:nvSpPr>
        <p:spPr>
          <a:xfrm>
            <a:off x="3059832" y="80672"/>
            <a:ext cx="1608290" cy="396000"/>
          </a:xfrm>
          <a:prstGeom prst="chevron">
            <a:avLst/>
          </a:prstGeom>
          <a:solidFill>
            <a:schemeClr val="accent4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燕尾形 7"/>
          <p:cNvSpPr/>
          <p:nvPr/>
        </p:nvSpPr>
        <p:spPr>
          <a:xfrm>
            <a:off x="6012160" y="80672"/>
            <a:ext cx="1608290" cy="396000"/>
          </a:xfrm>
          <a:prstGeom prst="chevron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预算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V="1">
            <a:off x="0" y="530759"/>
            <a:ext cx="9144000" cy="93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内容占位符 1"/>
          <p:cNvSpPr txBox="1">
            <a:spLocks/>
          </p:cNvSpPr>
          <p:nvPr/>
        </p:nvSpPr>
        <p:spPr>
          <a:xfrm>
            <a:off x="25151" y="592089"/>
            <a:ext cx="3838825" cy="316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1400" dirty="0"/>
              <a:t>一</a:t>
            </a:r>
            <a:r>
              <a:rPr lang="zh-CN" altLang="en-US" sz="1400" dirty="0" smtClean="0"/>
              <a:t>、初级自动驾驶系统</a:t>
            </a:r>
            <a:r>
              <a:rPr lang="en-US" altLang="zh-CN" sz="1400" dirty="0" smtClean="0"/>
              <a:t>CAN</a:t>
            </a:r>
            <a:r>
              <a:rPr lang="zh-CN" altLang="en-US" sz="1400" dirty="0" smtClean="0"/>
              <a:t>总线通信</a:t>
            </a:r>
            <a:endParaRPr lang="zh-CN" altLang="en-US" sz="1400" dirty="0"/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87282711"/>
              </p:ext>
            </p:extLst>
          </p:nvPr>
        </p:nvGraphicFramePr>
        <p:xfrm>
          <a:off x="7884915" y="692696"/>
          <a:ext cx="914400" cy="828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8" name="工作表" showAsIcon="1" r:id="rId4" imgW="914400" imgH="828720" progId="Excel.Sheet.12">
                  <p:embed/>
                </p:oleObj>
              </mc:Choice>
              <mc:Fallback>
                <p:oleObj name="工作表" showAsIcon="1" r:id="rId4" imgW="914400" imgH="828720" progId="Excel.Sheet.12">
                  <p:embed/>
                  <p:pic>
                    <p:nvPicPr>
                      <p:cNvPr id="0" name="对象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884915" y="692696"/>
                        <a:ext cx="914400" cy="8286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矩形 9"/>
          <p:cNvSpPr/>
          <p:nvPr/>
        </p:nvSpPr>
        <p:spPr>
          <a:xfrm>
            <a:off x="7740353" y="1341438"/>
            <a:ext cx="1296143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dirty="0" smtClean="0"/>
              <a:t>CAN</a:t>
            </a:r>
            <a:r>
              <a:rPr lang="zh-CN" altLang="en-US" sz="1000" dirty="0" smtClean="0"/>
              <a:t>总线通信列表</a:t>
            </a:r>
            <a:endParaRPr lang="zh-CN" altLang="en-US" sz="1000" dirty="0"/>
          </a:p>
        </p:txBody>
      </p:sp>
    </p:spTree>
    <p:extLst>
      <p:ext uri="{BB962C8B-B14F-4D97-AF65-F5344CB8AC3E}">
        <p14:creationId xmlns:p14="http://schemas.microsoft.com/office/powerpoint/2010/main" val="3507046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五边形 4"/>
          <p:cNvSpPr/>
          <p:nvPr/>
        </p:nvSpPr>
        <p:spPr>
          <a:xfrm>
            <a:off x="107504" y="80672"/>
            <a:ext cx="1608290" cy="396000"/>
          </a:xfrm>
          <a:prstGeom prst="homePlate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燕尾形 5"/>
          <p:cNvSpPr/>
          <p:nvPr/>
        </p:nvSpPr>
        <p:spPr>
          <a:xfrm>
            <a:off x="3059832" y="80672"/>
            <a:ext cx="1608290" cy="396000"/>
          </a:xfrm>
          <a:prstGeom prst="chevron">
            <a:avLst/>
          </a:prstGeom>
          <a:solidFill>
            <a:schemeClr val="accent4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燕尾形 7"/>
          <p:cNvSpPr/>
          <p:nvPr/>
        </p:nvSpPr>
        <p:spPr>
          <a:xfrm>
            <a:off x="6012160" y="80672"/>
            <a:ext cx="1608290" cy="396000"/>
          </a:xfrm>
          <a:prstGeom prst="chevron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预算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V="1">
            <a:off x="0" y="530759"/>
            <a:ext cx="9144000" cy="93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内容占位符 1"/>
          <p:cNvSpPr txBox="1">
            <a:spLocks/>
          </p:cNvSpPr>
          <p:nvPr/>
        </p:nvSpPr>
        <p:spPr>
          <a:xfrm>
            <a:off x="25152" y="592089"/>
            <a:ext cx="2602632" cy="316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1400" dirty="0"/>
              <a:t>二</a:t>
            </a:r>
            <a:r>
              <a:rPr lang="zh-CN" altLang="en-US" sz="1400" dirty="0" smtClean="0"/>
              <a:t>、硬件系统</a:t>
            </a:r>
            <a:r>
              <a:rPr lang="en-US" altLang="zh-CN" sz="1400" dirty="0" smtClean="0"/>
              <a:t>——</a:t>
            </a:r>
            <a:r>
              <a:rPr lang="zh-CN" altLang="en-US" sz="1400" dirty="0" smtClean="0"/>
              <a:t>对标参考</a:t>
            </a:r>
            <a:endParaRPr lang="zh-CN" altLang="en-US" sz="1400" dirty="0"/>
          </a:p>
        </p:txBody>
      </p:sp>
      <p:sp>
        <p:nvSpPr>
          <p:cNvPr id="11" name="内容占位符 1"/>
          <p:cNvSpPr txBox="1">
            <a:spLocks/>
          </p:cNvSpPr>
          <p:nvPr/>
        </p:nvSpPr>
        <p:spPr>
          <a:xfrm>
            <a:off x="467544" y="1124744"/>
            <a:ext cx="3634253" cy="338437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1400" dirty="0" smtClean="0"/>
              <a:t>蔚来</a:t>
            </a:r>
            <a:r>
              <a:rPr lang="en-US" altLang="zh-CN" sz="1400" dirty="0" smtClean="0"/>
              <a:t>ES8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sz="1400" dirty="0" smtClean="0"/>
              <a:t>自动驾驶</a:t>
            </a:r>
            <a:r>
              <a:rPr lang="en-US" altLang="zh-CN" sz="1400" dirty="0" smtClean="0"/>
              <a:t>NIO Pilot</a:t>
            </a:r>
            <a:r>
              <a:rPr lang="zh-CN" altLang="en-US" sz="1400" dirty="0" smtClean="0"/>
              <a:t>：</a:t>
            </a:r>
            <a:endParaRPr lang="en-US" altLang="zh-CN" sz="1400" dirty="0" smtClean="0"/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sz="1300" dirty="0" smtClean="0"/>
              <a:t>感知硬件（</a:t>
            </a:r>
            <a:r>
              <a:rPr lang="en-US" altLang="zh-CN" sz="1300" dirty="0" smtClean="0"/>
              <a:t>23</a:t>
            </a:r>
            <a:r>
              <a:rPr lang="zh-CN" altLang="en-US" sz="1300" dirty="0" smtClean="0"/>
              <a:t>）：</a:t>
            </a:r>
            <a:endParaRPr lang="en-US" altLang="zh-CN" sz="1300" dirty="0" smtClean="0"/>
          </a:p>
          <a:p>
            <a:pPr lvl="2" indent="-342900">
              <a:buFont typeface="+mj-lt"/>
              <a:buAutoNum type="arabicPeriod"/>
            </a:pPr>
            <a:r>
              <a:rPr lang="en-US" altLang="zh-CN" sz="1300" dirty="0" smtClean="0"/>
              <a:t>1</a:t>
            </a:r>
            <a:r>
              <a:rPr lang="zh-CN" altLang="en-US" sz="1300" dirty="0" smtClean="0"/>
              <a:t>个三目前向摄像头</a:t>
            </a:r>
            <a:endParaRPr lang="en-US" altLang="zh-CN" sz="1300" dirty="0" smtClean="0"/>
          </a:p>
          <a:p>
            <a:pPr lvl="2" indent="-342900">
              <a:buFont typeface="+mj-lt"/>
              <a:buAutoNum type="arabicPeriod"/>
            </a:pPr>
            <a:r>
              <a:rPr lang="en-US" altLang="zh-CN" sz="1300" dirty="0" smtClean="0"/>
              <a:t>4</a:t>
            </a:r>
            <a:r>
              <a:rPr lang="zh-CN" altLang="en-US" sz="1300" dirty="0" smtClean="0"/>
              <a:t>个环视摄像头</a:t>
            </a:r>
            <a:endParaRPr lang="en-US" altLang="zh-CN" sz="1300" dirty="0" smtClean="0"/>
          </a:p>
          <a:p>
            <a:pPr lvl="2" indent="-342900">
              <a:buFont typeface="+mj-lt"/>
              <a:buAutoNum type="arabicPeriod"/>
            </a:pPr>
            <a:r>
              <a:rPr lang="en-US" altLang="zh-CN" sz="1300" dirty="0" smtClean="0"/>
              <a:t>5</a:t>
            </a:r>
            <a:r>
              <a:rPr lang="zh-CN" altLang="en-US" sz="1300" dirty="0" smtClean="0"/>
              <a:t>个毫米波雷达</a:t>
            </a:r>
            <a:endParaRPr lang="en-US" altLang="zh-CN" sz="1300" dirty="0" smtClean="0"/>
          </a:p>
          <a:p>
            <a:pPr lvl="2" indent="-342900">
              <a:buFont typeface="+mj-lt"/>
              <a:buAutoNum type="arabicPeriod"/>
            </a:pPr>
            <a:r>
              <a:rPr lang="en-US" altLang="zh-CN" sz="1300" dirty="0" smtClean="0"/>
              <a:t>12</a:t>
            </a:r>
            <a:r>
              <a:rPr lang="zh-CN" altLang="en-US" sz="1300" dirty="0" smtClean="0"/>
              <a:t>个超声波传感器</a:t>
            </a:r>
            <a:endParaRPr lang="en-US" altLang="zh-CN" sz="1300" dirty="0" smtClean="0"/>
          </a:p>
          <a:p>
            <a:pPr lvl="2" indent="-342900">
              <a:buFont typeface="+mj-lt"/>
              <a:buAutoNum type="arabicPeriod"/>
            </a:pPr>
            <a:r>
              <a:rPr lang="en-US" altLang="zh-CN" sz="1300" dirty="0" smtClean="0"/>
              <a:t>1</a:t>
            </a:r>
            <a:r>
              <a:rPr lang="zh-CN" altLang="en-US" sz="1300" dirty="0" smtClean="0"/>
              <a:t>个车内驾驶状态检测摄像头</a:t>
            </a:r>
            <a:endParaRPr lang="en-US" altLang="zh-CN" sz="1300" dirty="0" smtClean="0"/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sz="1300" dirty="0"/>
              <a:t>芯片</a:t>
            </a:r>
            <a:r>
              <a:rPr lang="zh-CN" altLang="en-US" sz="1300" dirty="0" smtClean="0"/>
              <a:t>：</a:t>
            </a:r>
            <a:endParaRPr lang="en-US" altLang="zh-CN" sz="1300" dirty="0" smtClean="0"/>
          </a:p>
          <a:p>
            <a:pPr lvl="2" indent="-342900">
              <a:buFont typeface="+mj-lt"/>
              <a:buAutoNum type="arabicPeriod"/>
            </a:pPr>
            <a:r>
              <a:rPr lang="en-US" altLang="zh-CN" sz="1300" dirty="0" err="1" smtClean="0"/>
              <a:t>Mobileye</a:t>
            </a:r>
            <a:r>
              <a:rPr lang="en-US" altLang="zh-CN" sz="1300" dirty="0" smtClean="0"/>
              <a:t> EyeQ4</a:t>
            </a:r>
            <a:r>
              <a:rPr lang="zh-CN" altLang="en-US" sz="1300" dirty="0" smtClean="0"/>
              <a:t>：</a:t>
            </a:r>
            <a:r>
              <a:rPr lang="en-US" altLang="zh-CN" sz="1300" dirty="0" smtClean="0"/>
              <a:t>2.5</a:t>
            </a:r>
            <a:r>
              <a:rPr lang="zh-CN" altLang="en-US" sz="1300" dirty="0" smtClean="0"/>
              <a:t>万亿每秒、功率</a:t>
            </a:r>
            <a:r>
              <a:rPr lang="en-US" altLang="zh-CN" sz="1300" dirty="0" smtClean="0"/>
              <a:t>3W</a:t>
            </a:r>
            <a:r>
              <a:rPr lang="zh-CN" altLang="en-US" sz="1300" dirty="0" smtClean="0"/>
              <a:t>；</a:t>
            </a:r>
            <a:endParaRPr lang="en-US" altLang="zh-CN" sz="1300" dirty="0" smtClean="0"/>
          </a:p>
          <a:p>
            <a:pPr marL="0" lvl="2" indent="0">
              <a:buNone/>
            </a:pPr>
            <a:r>
              <a:rPr lang="zh-CN" altLang="en-US" sz="1400" dirty="0" smtClean="0"/>
              <a:t>人工智能</a:t>
            </a:r>
            <a:r>
              <a:rPr lang="en-US" altLang="zh-CN" sz="1400" dirty="0" smtClean="0"/>
              <a:t>NOMI</a:t>
            </a:r>
            <a:r>
              <a:rPr lang="zh-CN" altLang="en-US" sz="1400" dirty="0" smtClean="0"/>
              <a:t>：</a:t>
            </a:r>
            <a:endParaRPr lang="en-US" altLang="zh-CN" sz="1400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sz="1300" dirty="0" smtClean="0"/>
              <a:t>语音交互系统</a:t>
            </a:r>
            <a:endParaRPr lang="en-US" altLang="zh-CN" sz="1300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sz="1300" dirty="0" smtClean="0"/>
              <a:t>智能情感引擎</a:t>
            </a:r>
            <a:endParaRPr lang="en-US" altLang="zh-CN" sz="1300" dirty="0"/>
          </a:p>
        </p:txBody>
      </p:sp>
      <p:sp>
        <p:nvSpPr>
          <p:cNvPr id="10" name="内容占位符 1"/>
          <p:cNvSpPr txBox="1">
            <a:spLocks/>
          </p:cNvSpPr>
          <p:nvPr/>
        </p:nvSpPr>
        <p:spPr>
          <a:xfrm>
            <a:off x="3986197" y="1124744"/>
            <a:ext cx="3634253" cy="338437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1400" dirty="0" smtClean="0"/>
              <a:t>小鹏汽车</a:t>
            </a:r>
            <a:r>
              <a:rPr lang="en-US" altLang="zh-CN" sz="1400" dirty="0" smtClean="0"/>
              <a:t>G3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sz="1400" dirty="0" smtClean="0"/>
              <a:t>自动驾驶：</a:t>
            </a:r>
            <a:endParaRPr lang="en-US" altLang="zh-CN" sz="1400" dirty="0" smtClean="0"/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sz="1300" dirty="0" smtClean="0"/>
              <a:t>感知硬件（</a:t>
            </a:r>
            <a:r>
              <a:rPr lang="en-US" altLang="zh-CN" sz="1300" dirty="0" smtClean="0"/>
              <a:t>25</a:t>
            </a:r>
            <a:r>
              <a:rPr lang="zh-CN" altLang="en-US" sz="1300" dirty="0" smtClean="0"/>
              <a:t>）：</a:t>
            </a:r>
            <a:endParaRPr lang="en-US" altLang="zh-CN" sz="1300" dirty="0" smtClean="0"/>
          </a:p>
          <a:p>
            <a:pPr lvl="2" indent="-342900">
              <a:buFont typeface="+mj-lt"/>
              <a:buAutoNum type="arabicPeriod"/>
            </a:pPr>
            <a:r>
              <a:rPr lang="zh-CN" altLang="en-US" sz="1300" dirty="0" smtClean="0"/>
              <a:t>双目前向摄像头</a:t>
            </a:r>
            <a:endParaRPr lang="en-US" altLang="zh-CN" sz="1300" dirty="0" smtClean="0"/>
          </a:p>
          <a:p>
            <a:pPr lvl="2" indent="-342900">
              <a:buFont typeface="+mj-lt"/>
              <a:buAutoNum type="arabicPeriod"/>
            </a:pPr>
            <a:r>
              <a:rPr lang="zh-CN" altLang="en-US" sz="1300" dirty="0" smtClean="0"/>
              <a:t>双目侧向摄像头</a:t>
            </a:r>
            <a:endParaRPr lang="en-US" altLang="zh-CN" sz="1300" dirty="0" smtClean="0"/>
          </a:p>
          <a:p>
            <a:pPr lvl="2" indent="-342900">
              <a:buFont typeface="+mj-lt"/>
              <a:buAutoNum type="arabicPeriod"/>
            </a:pPr>
            <a:r>
              <a:rPr lang="en-US" altLang="zh-CN" sz="1300" dirty="0" smtClean="0"/>
              <a:t>4</a:t>
            </a:r>
            <a:r>
              <a:rPr lang="zh-CN" altLang="en-US" sz="1300" dirty="0" smtClean="0"/>
              <a:t>个环视摄像头</a:t>
            </a:r>
            <a:endParaRPr lang="en-US" altLang="zh-CN" sz="1300" dirty="0" smtClean="0"/>
          </a:p>
          <a:p>
            <a:pPr lvl="2" indent="-342900">
              <a:buFont typeface="+mj-lt"/>
              <a:buAutoNum type="arabicPeriod"/>
            </a:pPr>
            <a:r>
              <a:rPr lang="en-US" altLang="zh-CN" sz="1300" dirty="0" smtClean="0"/>
              <a:t>3</a:t>
            </a:r>
            <a:r>
              <a:rPr lang="zh-CN" altLang="en-US" sz="1300" dirty="0" smtClean="0"/>
              <a:t>个毫米波雷达</a:t>
            </a:r>
            <a:endParaRPr lang="en-US" altLang="zh-CN" sz="1300" dirty="0" smtClean="0"/>
          </a:p>
          <a:p>
            <a:pPr lvl="2" indent="-342900">
              <a:buFont typeface="+mj-lt"/>
              <a:buAutoNum type="arabicPeriod"/>
            </a:pPr>
            <a:r>
              <a:rPr lang="en-US" altLang="zh-CN" sz="1300" dirty="0" smtClean="0"/>
              <a:t>12</a:t>
            </a:r>
            <a:r>
              <a:rPr lang="zh-CN" altLang="en-US" sz="1300" dirty="0" smtClean="0"/>
              <a:t>个超声波传感器</a:t>
            </a:r>
            <a:endParaRPr lang="en-US" altLang="zh-CN" sz="1300" dirty="0" smtClean="0"/>
          </a:p>
          <a:p>
            <a:pPr lvl="2" indent="-342900">
              <a:buFont typeface="+mj-lt"/>
              <a:buAutoNum type="arabicPeriod"/>
            </a:pPr>
            <a:r>
              <a:rPr lang="en-US" altLang="zh-CN" sz="1300" dirty="0" smtClean="0"/>
              <a:t>2</a:t>
            </a:r>
            <a:r>
              <a:rPr lang="zh-CN" altLang="en-US" sz="1300" dirty="0" smtClean="0"/>
              <a:t>个舱内智能摄像头</a:t>
            </a:r>
            <a:endParaRPr lang="en-US" altLang="zh-CN" sz="1300" dirty="0" smtClean="0"/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sz="1300" dirty="0"/>
              <a:t>芯片</a:t>
            </a:r>
            <a:r>
              <a:rPr lang="zh-CN" altLang="en-US" sz="1300" dirty="0" smtClean="0"/>
              <a:t>：</a:t>
            </a:r>
            <a:endParaRPr lang="en-US" altLang="zh-CN" sz="1300" dirty="0" smtClean="0"/>
          </a:p>
          <a:p>
            <a:pPr lvl="2" indent="-342900">
              <a:buFont typeface="+mj-lt"/>
              <a:buAutoNum type="arabicPeriod"/>
            </a:pPr>
            <a:r>
              <a:rPr lang="en-US" altLang="zh-CN" sz="1300" dirty="0" smtClean="0"/>
              <a:t>xxx</a:t>
            </a:r>
            <a:r>
              <a:rPr lang="zh-CN" altLang="en-US" sz="1300" dirty="0" smtClean="0"/>
              <a:t>；</a:t>
            </a:r>
            <a:endParaRPr lang="en-US" altLang="zh-CN" sz="1300" dirty="0" smtClean="0"/>
          </a:p>
          <a:p>
            <a:pPr marL="0" lvl="2" indent="0">
              <a:buNone/>
            </a:pPr>
            <a:r>
              <a:rPr lang="zh-CN" altLang="en-US" sz="1400" dirty="0" smtClean="0"/>
              <a:t>人工智能：</a:t>
            </a:r>
            <a:endParaRPr lang="en-US" altLang="zh-CN" sz="1400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altLang="zh-CN" sz="1300" dirty="0" err="1" smtClean="0"/>
              <a:t>xxxx</a:t>
            </a:r>
            <a:endParaRPr lang="en-US" altLang="zh-CN" sz="1300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altLang="zh-CN" sz="1300" dirty="0" err="1" smtClean="0"/>
              <a:t>xxxx</a:t>
            </a:r>
            <a:endParaRPr lang="en-US" altLang="zh-CN" sz="1300" dirty="0"/>
          </a:p>
        </p:txBody>
      </p:sp>
    </p:spTree>
    <p:extLst>
      <p:ext uri="{BB962C8B-B14F-4D97-AF65-F5344CB8AC3E}">
        <p14:creationId xmlns:p14="http://schemas.microsoft.com/office/powerpoint/2010/main" val="1192436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五边形 4"/>
          <p:cNvSpPr/>
          <p:nvPr/>
        </p:nvSpPr>
        <p:spPr>
          <a:xfrm>
            <a:off x="107504" y="80672"/>
            <a:ext cx="1608290" cy="396000"/>
          </a:xfrm>
          <a:prstGeom prst="homePlate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燕尾形 5"/>
          <p:cNvSpPr/>
          <p:nvPr/>
        </p:nvSpPr>
        <p:spPr>
          <a:xfrm>
            <a:off x="3059832" y="80672"/>
            <a:ext cx="1608290" cy="396000"/>
          </a:xfrm>
          <a:prstGeom prst="chevron">
            <a:avLst/>
          </a:prstGeom>
          <a:solidFill>
            <a:schemeClr val="accent4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燕尾形 7"/>
          <p:cNvSpPr/>
          <p:nvPr/>
        </p:nvSpPr>
        <p:spPr>
          <a:xfrm>
            <a:off x="6012160" y="80672"/>
            <a:ext cx="1608290" cy="396000"/>
          </a:xfrm>
          <a:prstGeom prst="chevron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预算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V="1">
            <a:off x="0" y="530759"/>
            <a:ext cx="9144000" cy="93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内容占位符 1"/>
          <p:cNvSpPr txBox="1">
            <a:spLocks/>
          </p:cNvSpPr>
          <p:nvPr/>
        </p:nvSpPr>
        <p:spPr>
          <a:xfrm>
            <a:off x="25152" y="592089"/>
            <a:ext cx="2602632" cy="316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1400" dirty="0"/>
              <a:t>二</a:t>
            </a:r>
            <a:r>
              <a:rPr lang="zh-CN" altLang="en-US" sz="1400" dirty="0" smtClean="0"/>
              <a:t>、硬件系统</a:t>
            </a:r>
            <a:endParaRPr lang="zh-CN" altLang="en-US" sz="1400" dirty="0"/>
          </a:p>
        </p:txBody>
      </p:sp>
      <p:graphicFrame>
        <p:nvGraphicFramePr>
          <p:cNvPr id="10" name="内容占位符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53532771"/>
              </p:ext>
            </p:extLst>
          </p:nvPr>
        </p:nvGraphicFramePr>
        <p:xfrm>
          <a:off x="467544" y="914883"/>
          <a:ext cx="8410099" cy="55458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7391"/>
                <a:gridCol w="835501"/>
                <a:gridCol w="3456213"/>
                <a:gridCol w="834343"/>
                <a:gridCol w="2866651"/>
              </a:tblGrid>
              <a:tr h="28803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No.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dirty="0" smtClean="0"/>
                        <a:t>product</a:t>
                      </a: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part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number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supplier</a:t>
                      </a:r>
                      <a:endParaRPr lang="zh-CN" altLang="en-US" sz="1000" dirty="0"/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900" dirty="0" smtClean="0"/>
                        <a:t>整车</a:t>
                      </a:r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900" dirty="0" smtClean="0"/>
                        <a:t>原车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900" dirty="0" smtClean="0"/>
                        <a:t>1</a:t>
                      </a: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900" strike="noStrike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鑫盛汽车</a:t>
                      </a:r>
                      <a:endParaRPr lang="en-US" altLang="zh-CN" sz="900" strike="noStrike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900" strike="noStrike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/>
                </a:tc>
              </a:tr>
              <a:tr h="14942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900" strike="sngStrike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strike="sngStrike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strike="noStrike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strike="sngStrike" dirty="0" smtClean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strike="sngStrike" dirty="0" smtClean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strike="sngStrike" dirty="0" smtClean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strike="noStrike" dirty="0"/>
                    </a:p>
                  </a:txBody>
                  <a:tcPr/>
                </a:tc>
              </a:tr>
              <a:tr h="21090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strike="sngStrike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strike="sngStrike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strike="sngStrike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50772"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900" dirty="0" smtClean="0"/>
                        <a:t>total</a:t>
                      </a:r>
                      <a:endParaRPr lang="zh-CN" altLang="en-US" sz="900" dirty="0" smtClean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89296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五边形 4"/>
          <p:cNvSpPr/>
          <p:nvPr/>
        </p:nvSpPr>
        <p:spPr>
          <a:xfrm>
            <a:off x="107504" y="80672"/>
            <a:ext cx="1608290" cy="396000"/>
          </a:xfrm>
          <a:prstGeom prst="homePlate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燕尾形 5"/>
          <p:cNvSpPr/>
          <p:nvPr/>
        </p:nvSpPr>
        <p:spPr>
          <a:xfrm>
            <a:off x="3059832" y="80672"/>
            <a:ext cx="1608290" cy="396000"/>
          </a:xfrm>
          <a:prstGeom prst="chevron">
            <a:avLst/>
          </a:prstGeom>
          <a:solidFill>
            <a:schemeClr val="accent4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燕尾形 7"/>
          <p:cNvSpPr/>
          <p:nvPr/>
        </p:nvSpPr>
        <p:spPr>
          <a:xfrm>
            <a:off x="6012160" y="80672"/>
            <a:ext cx="1608290" cy="396000"/>
          </a:xfrm>
          <a:prstGeom prst="chevron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预算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V="1">
            <a:off x="0" y="530759"/>
            <a:ext cx="9144000" cy="93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内容占位符 1"/>
          <p:cNvSpPr txBox="1">
            <a:spLocks/>
          </p:cNvSpPr>
          <p:nvPr/>
        </p:nvSpPr>
        <p:spPr>
          <a:xfrm>
            <a:off x="25152" y="592089"/>
            <a:ext cx="3466728" cy="316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1400" dirty="0"/>
              <a:t>三</a:t>
            </a:r>
            <a:r>
              <a:rPr lang="zh-CN" altLang="en-US" sz="1400" dirty="0" smtClean="0"/>
              <a:t>、各功能模块技术要求</a:t>
            </a:r>
            <a:r>
              <a:rPr lang="en-US" altLang="zh-CN" sz="1400" dirty="0" smtClean="0"/>
              <a:t>(1)——3D AVM</a:t>
            </a:r>
            <a:endParaRPr lang="zh-CN" altLang="en-US" sz="1400" dirty="0"/>
          </a:p>
        </p:txBody>
      </p:sp>
      <p:graphicFrame>
        <p:nvGraphicFramePr>
          <p:cNvPr id="7" name="内容占位符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23406513"/>
              </p:ext>
            </p:extLst>
          </p:nvPr>
        </p:nvGraphicFramePr>
        <p:xfrm>
          <a:off x="416677" y="1124744"/>
          <a:ext cx="8502890" cy="47700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7995"/>
                <a:gridCol w="1440160"/>
                <a:gridCol w="3312368"/>
                <a:gridCol w="3312367"/>
              </a:tblGrid>
              <a:tr h="18323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solidFill>
                            <a:schemeClr val="tx1"/>
                          </a:solidFill>
                        </a:rPr>
                        <a:t>No.</a:t>
                      </a:r>
                      <a:endParaRPr lang="zh-CN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</a:rPr>
                        <a:t>项目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</a:rPr>
                        <a:t>标清环视方案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</a:rPr>
                        <a:t>高清环视方案</a:t>
                      </a:r>
                    </a:p>
                  </a:txBody>
                  <a:tcPr/>
                </a:tc>
              </a:tr>
              <a:tr h="196666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zh-CN" altLang="en-US" sz="12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方案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 smtClean="0"/>
                    </a:p>
                  </a:txBody>
                  <a:tcPr anchor="ctr"/>
                </a:tc>
              </a:tr>
              <a:tr h="74635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2</a:t>
                      </a:r>
                      <a:endParaRPr lang="zh-CN" altLang="en-US" sz="12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硬件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4</a:t>
                      </a:r>
                      <a:r>
                        <a:rPr lang="zh-CN" altLang="en-US" sz="1200" dirty="0" smtClean="0"/>
                        <a:t>台标清摄像头（</a:t>
                      </a:r>
                      <a:r>
                        <a:rPr lang="en-US" altLang="zh-CN" sz="1200" dirty="0" smtClean="0"/>
                        <a:t>NTSC,CVBS</a:t>
                      </a:r>
                      <a:r>
                        <a:rPr lang="zh-CN" altLang="en-US" sz="1200" dirty="0" smtClean="0"/>
                        <a:t>）信号输入，标清</a:t>
                      </a:r>
                      <a:r>
                        <a:rPr lang="en-US" altLang="zh-CN" sz="1200" dirty="0" smtClean="0"/>
                        <a:t>CVBS</a:t>
                      </a:r>
                      <a:r>
                        <a:rPr lang="zh-CN" altLang="en-US" sz="1200" dirty="0" smtClean="0"/>
                        <a:t>信号输出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5</a:t>
                      </a:r>
                      <a:r>
                        <a:rPr lang="zh-CN" altLang="en-US" sz="1200" dirty="0" smtClean="0"/>
                        <a:t>台高清数字相机信号输入，</a:t>
                      </a:r>
                      <a:r>
                        <a:rPr lang="en-US" altLang="zh-CN" sz="1200" dirty="0" smtClean="0"/>
                        <a:t>HDMI</a:t>
                      </a:r>
                      <a:r>
                        <a:rPr lang="zh-CN" altLang="en-US" sz="1200" dirty="0" smtClean="0"/>
                        <a:t>或其他高画质视频输出</a:t>
                      </a:r>
                      <a:endParaRPr lang="zh-CN" altLang="en-US" sz="1200" dirty="0"/>
                    </a:p>
                  </a:txBody>
                  <a:tcPr anchor="ctr"/>
                </a:tc>
              </a:tr>
              <a:tr h="74635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3</a:t>
                      </a:r>
                      <a:endParaRPr lang="zh-CN" altLang="en-US" sz="12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网络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err="1" smtClean="0"/>
                        <a:t>EtherAVB</a:t>
                      </a:r>
                      <a:r>
                        <a:rPr lang="zh-CN" altLang="en-US" sz="1200" dirty="0" smtClean="0"/>
                        <a:t>网络接口</a:t>
                      </a:r>
                      <a:endParaRPr lang="zh-CN" altLang="en-US" sz="1200" dirty="0"/>
                    </a:p>
                  </a:txBody>
                  <a:tcPr anchor="ctr"/>
                </a:tc>
              </a:tr>
              <a:tr h="9555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lang="zh-CN" altLang="en-US" sz="12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功能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28600" indent="-228600">
                        <a:buFont typeface="+mj-lt"/>
                        <a:buAutoNum type="arabicPeriod"/>
                      </a:pPr>
                      <a:r>
                        <a:rPr lang="en-US" altLang="zh-CN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2D</a:t>
                      </a: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及</a:t>
                      </a:r>
                      <a:r>
                        <a:rPr lang="en-US" altLang="zh-CN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3D</a:t>
                      </a: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环视输出</a:t>
                      </a:r>
                    </a:p>
                    <a:p>
                      <a:pPr marL="228600" indent="-228600">
                        <a:buFont typeface="+mj-lt"/>
                        <a:buAutoNum type="arabicPeriod"/>
                      </a:pP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车道偏离警示</a:t>
                      </a:r>
                      <a:endParaRPr lang="en-US" altLang="zh-CN" sz="12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28600" indent="-228600">
                        <a:buFont typeface="+mj-lt"/>
                        <a:buAutoNum type="arabicPeriod"/>
                      </a:pP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泊车位识别</a:t>
                      </a:r>
                      <a:endParaRPr lang="en-US" altLang="zh-CN" sz="12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28600" indent="-228600">
                        <a:buFont typeface="+mj-lt"/>
                        <a:buAutoNum type="arabicPeriod"/>
                      </a:pP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泊车移动障碍物检测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28600" indent="-228600">
                        <a:buFont typeface="+mj-lt"/>
                        <a:buAutoNum type="arabicPeriod"/>
                      </a:pPr>
                      <a:r>
                        <a:rPr lang="en-US" altLang="zh-CN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2D</a:t>
                      </a: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及</a:t>
                      </a:r>
                      <a:r>
                        <a:rPr lang="en-US" altLang="zh-CN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3D</a:t>
                      </a: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环视输出</a:t>
                      </a:r>
                      <a:endParaRPr lang="en-US" altLang="zh-CN" sz="12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28600" indent="-228600">
                        <a:buFont typeface="+mj-lt"/>
                        <a:buAutoNum type="arabicPeriod"/>
                      </a:pP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车道偏离警示</a:t>
                      </a:r>
                      <a:endParaRPr lang="en-US" altLang="zh-CN" sz="12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28600" indent="-228600">
                        <a:buFont typeface="+mj-lt"/>
                        <a:buAutoNum type="arabicPeriod"/>
                      </a:pP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泊车位识别</a:t>
                      </a:r>
                      <a:endParaRPr lang="en-US" altLang="zh-CN" sz="12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28600" indent="-228600">
                        <a:buFont typeface="+mj-lt"/>
                        <a:buAutoNum type="arabicPeriod"/>
                      </a:pP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行人识别</a:t>
                      </a:r>
                      <a:endParaRPr lang="en-US" altLang="zh-CN" sz="12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28600" indent="-228600">
                        <a:buFont typeface="+mj-lt"/>
                        <a:buAutoNum type="arabicPeriod"/>
                      </a:pP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数字视频记录</a:t>
                      </a:r>
                    </a:p>
                  </a:txBody>
                  <a:tcPr anchor="ctr"/>
                </a:tc>
              </a:tr>
            </a:tbl>
          </a:graphicData>
        </a:graphic>
      </p:graphicFrame>
      <p:pic>
        <p:nvPicPr>
          <p:cNvPr id="10" name="Picture 125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832" y="1597901"/>
            <a:ext cx="1645816" cy="16458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126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2200" y="1596661"/>
            <a:ext cx="1851084" cy="1621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67193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五边形 4"/>
          <p:cNvSpPr/>
          <p:nvPr/>
        </p:nvSpPr>
        <p:spPr>
          <a:xfrm>
            <a:off x="107504" y="80672"/>
            <a:ext cx="1608290" cy="396000"/>
          </a:xfrm>
          <a:prstGeom prst="homePlate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燕尾形 5"/>
          <p:cNvSpPr/>
          <p:nvPr/>
        </p:nvSpPr>
        <p:spPr>
          <a:xfrm>
            <a:off x="3059832" y="80672"/>
            <a:ext cx="1608290" cy="396000"/>
          </a:xfrm>
          <a:prstGeom prst="chevron">
            <a:avLst/>
          </a:prstGeom>
          <a:solidFill>
            <a:schemeClr val="accent4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燕尾形 7"/>
          <p:cNvSpPr/>
          <p:nvPr/>
        </p:nvSpPr>
        <p:spPr>
          <a:xfrm>
            <a:off x="6012160" y="80672"/>
            <a:ext cx="1608290" cy="396000"/>
          </a:xfrm>
          <a:prstGeom prst="chevron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预算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V="1">
            <a:off x="0" y="530759"/>
            <a:ext cx="9144000" cy="93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内容占位符 1"/>
          <p:cNvSpPr txBox="1">
            <a:spLocks/>
          </p:cNvSpPr>
          <p:nvPr/>
        </p:nvSpPr>
        <p:spPr>
          <a:xfrm>
            <a:off x="25152" y="592089"/>
            <a:ext cx="3466728" cy="316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400" dirty="0"/>
              <a:t>三</a:t>
            </a:r>
            <a:r>
              <a:rPr lang="zh-CN" altLang="en-US" sz="1400" dirty="0" smtClean="0"/>
              <a:t>、各功能模块技术要求</a:t>
            </a:r>
            <a:r>
              <a:rPr lang="en-US" altLang="zh-CN" sz="1400" dirty="0" smtClean="0"/>
              <a:t>(2)——TSR</a:t>
            </a:r>
            <a:endParaRPr lang="zh-CN" altLang="en-US" sz="1400" dirty="0"/>
          </a:p>
        </p:txBody>
      </p:sp>
      <p:sp>
        <p:nvSpPr>
          <p:cNvPr id="7" name="矩形 6"/>
          <p:cNvSpPr/>
          <p:nvPr/>
        </p:nvSpPr>
        <p:spPr>
          <a:xfrm>
            <a:off x="539552" y="909666"/>
            <a:ext cx="4032448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000" dirty="0" smtClean="0"/>
              <a:t>目前，格陆博交通标识识别功能仅</a:t>
            </a:r>
            <a:r>
              <a:rPr lang="zh-CN" altLang="en-US" sz="1000" dirty="0"/>
              <a:t>限限速标志</a:t>
            </a:r>
          </a:p>
        </p:txBody>
      </p:sp>
    </p:spTree>
    <p:extLst>
      <p:ext uri="{BB962C8B-B14F-4D97-AF65-F5344CB8AC3E}">
        <p14:creationId xmlns:p14="http://schemas.microsoft.com/office/powerpoint/2010/main" val="541200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五边形 4"/>
          <p:cNvSpPr/>
          <p:nvPr/>
        </p:nvSpPr>
        <p:spPr>
          <a:xfrm>
            <a:off x="107504" y="80672"/>
            <a:ext cx="1608290" cy="396000"/>
          </a:xfrm>
          <a:prstGeom prst="homePlate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燕尾形 5"/>
          <p:cNvSpPr/>
          <p:nvPr/>
        </p:nvSpPr>
        <p:spPr>
          <a:xfrm>
            <a:off x="3059832" y="80672"/>
            <a:ext cx="1608290" cy="396000"/>
          </a:xfrm>
          <a:prstGeom prst="chevron">
            <a:avLst/>
          </a:prstGeom>
          <a:solidFill>
            <a:schemeClr val="accent4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燕尾形 7"/>
          <p:cNvSpPr/>
          <p:nvPr/>
        </p:nvSpPr>
        <p:spPr>
          <a:xfrm>
            <a:off x="6012160" y="80672"/>
            <a:ext cx="1608290" cy="396000"/>
          </a:xfrm>
          <a:prstGeom prst="chevron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预算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V="1">
            <a:off x="0" y="530759"/>
            <a:ext cx="9144000" cy="93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内容占位符 1"/>
          <p:cNvSpPr txBox="1">
            <a:spLocks/>
          </p:cNvSpPr>
          <p:nvPr/>
        </p:nvSpPr>
        <p:spPr>
          <a:xfrm>
            <a:off x="25152" y="592089"/>
            <a:ext cx="3466728" cy="316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400" dirty="0"/>
              <a:t>三</a:t>
            </a:r>
            <a:r>
              <a:rPr lang="zh-CN" altLang="en-US" sz="1400" dirty="0" smtClean="0"/>
              <a:t>、各功能模块技术要求</a:t>
            </a:r>
            <a:r>
              <a:rPr lang="en-US" altLang="zh-CN" sz="1400" dirty="0" smtClean="0"/>
              <a:t>(3)——PDS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634697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8752</TotalTime>
  <Words>1771</Words>
  <Application>Microsoft Office PowerPoint</Application>
  <PresentationFormat>全屏显示(4:3)</PresentationFormat>
  <Paragraphs>552</Paragraphs>
  <Slides>22</Slides>
  <Notes>0</Notes>
  <HiddenSlides>0</HiddenSlides>
  <MMClips>0</MMClips>
  <ScaleCrop>false</ScaleCrop>
  <HeadingPairs>
    <vt:vector size="6" baseType="variant"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22</vt:i4>
      </vt:variant>
    </vt:vector>
  </HeadingPairs>
  <TitlesOfParts>
    <vt:vector size="25" baseType="lpstr">
      <vt:lpstr>自定义设计方案</vt:lpstr>
      <vt:lpstr>工作表</vt:lpstr>
      <vt:lpstr>演示文稿</vt:lpstr>
      <vt:lpstr>初级自动驾驶专案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兴云新能源-陈君闳</dc:creator>
  <cp:lastModifiedBy>兴云新能源-姜泉</cp:lastModifiedBy>
  <cp:revision>790</cp:revision>
  <cp:lastPrinted>2017-12-14T09:30:40Z</cp:lastPrinted>
  <dcterms:created xsi:type="dcterms:W3CDTF">2016-04-15T08:21:51Z</dcterms:created>
  <dcterms:modified xsi:type="dcterms:W3CDTF">2018-02-03T06:04:54Z</dcterms:modified>
</cp:coreProperties>
</file>

<file path=docProps/thumbnail.jpeg>
</file>